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7" r:id="rId1"/>
  </p:sldMasterIdLst>
  <p:notesMasterIdLst>
    <p:notesMasterId r:id="rId16"/>
  </p:notesMasterIdLst>
  <p:handoutMasterIdLst>
    <p:handoutMasterId r:id="rId17"/>
  </p:handoutMasterIdLst>
  <p:sldIdLst>
    <p:sldId id="834" r:id="rId2"/>
    <p:sldId id="760" r:id="rId3"/>
    <p:sldId id="931" r:id="rId4"/>
    <p:sldId id="890" r:id="rId5"/>
    <p:sldId id="907" r:id="rId6"/>
    <p:sldId id="898" r:id="rId7"/>
    <p:sldId id="899" r:id="rId8"/>
    <p:sldId id="900" r:id="rId9"/>
    <p:sldId id="928" r:id="rId10"/>
    <p:sldId id="920" r:id="rId11"/>
    <p:sldId id="926" r:id="rId12"/>
    <p:sldId id="922" r:id="rId13"/>
    <p:sldId id="913" r:id="rId14"/>
    <p:sldId id="930" r:id="rId15"/>
  </p:sldIdLst>
  <p:sldSz cx="9144000" cy="6858000" type="screen4x3"/>
  <p:notesSz cx="6797675" cy="9926638"/>
  <p:custDataLst>
    <p:tags r:id="rId18"/>
  </p:custData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B5AE7DB-FCBF-41BD-9BC5-EAF78154A7DC}">
          <p14:sldIdLst>
            <p14:sldId id="834"/>
            <p14:sldId id="760"/>
            <p14:sldId id="931"/>
            <p14:sldId id="890"/>
            <p14:sldId id="907"/>
            <p14:sldId id="898"/>
            <p14:sldId id="899"/>
            <p14:sldId id="900"/>
            <p14:sldId id="928"/>
            <p14:sldId id="920"/>
            <p14:sldId id="926"/>
            <p14:sldId id="922"/>
            <p14:sldId id="913"/>
            <p14:sldId id="9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0EE2"/>
    <a:srgbClr val="008000"/>
    <a:srgbClr val="FF0000"/>
    <a:srgbClr val="3333CC"/>
    <a:srgbClr val="00FF00"/>
    <a:srgbClr val="66FF99"/>
    <a:srgbClr val="FF6699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3303" autoAdjust="0"/>
  </p:normalViewPr>
  <p:slideViewPr>
    <p:cSldViewPr>
      <p:cViewPr varScale="1">
        <p:scale>
          <a:sx n="115" d="100"/>
          <a:sy n="115" d="100"/>
        </p:scale>
        <p:origin x="1362" y="108"/>
      </p:cViewPr>
      <p:guideLst>
        <p:guide orient="horz" pos="1162"/>
        <p:guide pos="2880"/>
      </p:guideLst>
    </p:cSldViewPr>
  </p:slideViewPr>
  <p:outlineViewPr>
    <p:cViewPr>
      <p:scale>
        <a:sx n="25" d="100"/>
        <a:sy n="25" d="100"/>
      </p:scale>
      <p:origin x="0" y="-22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090"/>
    </p:cViewPr>
  </p:sorterViewPr>
  <p:notesViewPr>
    <p:cSldViewPr>
      <p:cViewPr varScale="1">
        <p:scale>
          <a:sx n="59" d="100"/>
          <a:sy n="59" d="100"/>
        </p:scale>
        <p:origin x="-3390" y="-90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>
            <a:lvl1pPr algn="l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>
            <a:lvl1pPr algn="r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0958D582-31EC-4628-A914-2D5F93609053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b" anchorCtr="0" compatLnSpc="1">
            <a:prstTxWarp prst="textNoShape">
              <a:avLst/>
            </a:prstTxWarp>
          </a:bodyPr>
          <a:lstStyle>
            <a:lvl1pPr algn="l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b" anchorCtr="0" compatLnSpc="1">
            <a:prstTxWarp prst="textNoShape">
              <a:avLst/>
            </a:prstTxWarp>
          </a:bodyPr>
          <a:lstStyle>
            <a:lvl1pPr algn="r" defTabSz="914378" eaLnBrk="1" hangingPunct="1">
              <a:defRPr sz="1200"/>
            </a:lvl1pPr>
          </a:lstStyle>
          <a:p>
            <a:pPr>
              <a:defRPr/>
            </a:pPr>
            <a:fld id="{A3BA1410-A532-4DA5-B98E-5EEA77A4B4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400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>
            <a:lvl1pPr algn="l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1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>
            <a:lvl1pPr algn="r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7F92CB99-5C7F-492E-9FEA-4287AE638248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b" anchorCtr="0" compatLnSpc="1">
            <a:prstTxWarp prst="textNoShape">
              <a:avLst/>
            </a:prstTxWarp>
          </a:bodyPr>
          <a:lstStyle>
            <a:lvl1pPr algn="l" defTabSz="914816" eaLnBrk="1" hangingPunct="1">
              <a:spcBef>
                <a:spcPct val="0"/>
              </a:spcBef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27766"/>
            <a:ext cx="2945862" cy="49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5" tIns="45707" rIns="91415" bIns="45707" numCol="1" anchor="b" anchorCtr="0" compatLnSpc="1">
            <a:prstTxWarp prst="textNoShape">
              <a:avLst/>
            </a:prstTxWarp>
          </a:bodyPr>
          <a:lstStyle>
            <a:lvl1pPr algn="r" defTabSz="914378" eaLnBrk="1" hangingPunct="1">
              <a:defRPr sz="1200"/>
            </a:lvl1pPr>
          </a:lstStyle>
          <a:p>
            <a:pPr>
              <a:defRPr/>
            </a:pPr>
            <a:fld id="{19B42BBA-ACA8-41D0-906E-7CF881D564E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4156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35E5E8-F0DE-4644-AC79-74396AB788EF}" type="slidenum">
              <a:rPr lang="fr-FR" smtClean="0">
                <a:latin typeface="Times New Roman" pitchFamily="18" charset="0"/>
              </a:rPr>
              <a:pPr>
                <a:defRPr/>
              </a:pPr>
              <a:t>1</a:t>
            </a:fld>
            <a:endParaRPr lang="fr-FR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 dirty="0" smtClean="0">
                <a:latin typeface="Times New Roman" pitchFamily="18" charset="0"/>
              </a:rPr>
              <a:t>Mes</a:t>
            </a:r>
            <a:r>
              <a:rPr lang="fr-FR" baseline="0" dirty="0" smtClean="0">
                <a:latin typeface="Times New Roman" pitchFamily="18" charset="0"/>
              </a:rPr>
              <a:t> collègues sont dans l’impossibilité d’être là, je présenterai le papier à leurs place. </a:t>
            </a:r>
            <a:endParaRPr lang="fr-FR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6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 dis que la motorisation de cette actionneur permet d’étendre l</a:t>
            </a:r>
            <a:r>
              <a:rPr lang="fr-FR" baseline="0" dirty="0" smtClean="0"/>
              <a:t> espace de travail. Et avec L2 ça permet de </a:t>
            </a:r>
            <a:r>
              <a:rPr lang="fr-FR" baseline="0" dirty="0" err="1" smtClean="0"/>
              <a:t>controler</a:t>
            </a:r>
            <a:r>
              <a:rPr lang="fr-FR" baseline="0" dirty="0" smtClean="0"/>
              <a:t> la particule.</a:t>
            </a:r>
          </a:p>
          <a:p>
            <a:r>
              <a:rPr lang="fr-FR" baseline="0" dirty="0" smtClean="0"/>
              <a:t>Tu montres le prototype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</a:t>
            </a:r>
            <a:r>
              <a:rPr lang="fr-FR" baseline="0" dirty="0" smtClean="0"/>
              <a:t> expliques ici la stratégie du push and pull: </a:t>
            </a:r>
          </a:p>
          <a:p>
            <a:r>
              <a:rPr lang="fr-FR" baseline="0" dirty="0" smtClean="0"/>
              <a:t>Coupé la cochlée en plusieurs segment linéaire / match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linear</a:t>
            </a:r>
            <a:r>
              <a:rPr lang="fr-FR" baseline="0" dirty="0" smtClean="0"/>
              <a:t> segment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magnetic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actuator</a:t>
            </a:r>
            <a:r>
              <a:rPr lang="fr-FR" baseline="0" dirty="0" smtClean="0"/>
              <a:t> axis to push and pull by </a:t>
            </a:r>
            <a:r>
              <a:rPr lang="fr-FR" baseline="0" dirty="0" err="1" smtClean="0"/>
              <a:t>changing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tilting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magnets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48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Y’a l explication</a:t>
            </a:r>
            <a:r>
              <a:rPr lang="fr-FR" baseline="0" dirty="0" smtClean="0"/>
              <a:t> dans la vidéo que tu reprends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43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15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Times New Roman" pitchFamily="18" charset="0"/>
              </a:rPr>
              <a:t>This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presentation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is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divided</a:t>
            </a:r>
            <a:r>
              <a:rPr lang="fr-FR" baseline="0" dirty="0" smtClean="0">
                <a:latin typeface="Times New Roman" pitchFamily="18" charset="0"/>
              </a:rPr>
              <a:t> in </a:t>
            </a:r>
            <a:r>
              <a:rPr lang="fr-FR" baseline="0" dirty="0" err="1" smtClean="0">
                <a:latin typeface="Times New Roman" pitchFamily="18" charset="0"/>
              </a:rPr>
              <a:t>fifth</a:t>
            </a:r>
            <a:r>
              <a:rPr lang="fr-FR" baseline="0" dirty="0" smtClean="0">
                <a:latin typeface="Times New Roman" pitchFamily="18" charset="0"/>
              </a:rPr>
              <a:t> part : First </a:t>
            </a:r>
            <a:r>
              <a:rPr lang="fr-FR" baseline="0" dirty="0" err="1" smtClean="0">
                <a:latin typeface="Times New Roman" pitchFamily="18" charset="0"/>
              </a:rPr>
              <a:t>i’ll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introduce</a:t>
            </a:r>
            <a:r>
              <a:rPr lang="fr-FR" baseline="0" dirty="0" smtClean="0">
                <a:latin typeface="Times New Roman" pitchFamily="18" charset="0"/>
              </a:rPr>
              <a:t> the Drug </a:t>
            </a:r>
            <a:r>
              <a:rPr lang="fr-FR" baseline="0" dirty="0" err="1" smtClean="0">
                <a:latin typeface="Times New Roman" pitchFamily="18" charset="0"/>
              </a:rPr>
              <a:t>delivery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into</a:t>
            </a:r>
            <a:r>
              <a:rPr lang="fr-FR" baseline="0" dirty="0" smtClean="0">
                <a:latin typeface="Times New Roman" pitchFamily="18" charset="0"/>
              </a:rPr>
              <a:t> a </a:t>
            </a:r>
            <a:r>
              <a:rPr lang="fr-FR" baseline="0" dirty="0" err="1" smtClean="0">
                <a:latin typeface="Times New Roman" pitchFamily="18" charset="0"/>
              </a:rPr>
              <a:t>human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ear</a:t>
            </a:r>
            <a:r>
              <a:rPr lang="fr-FR" baseline="0" dirty="0" smtClean="0">
                <a:latin typeface="Times New Roman" pitchFamily="18" charset="0"/>
              </a:rPr>
              <a:t>, </a:t>
            </a:r>
            <a:r>
              <a:rPr lang="fr-FR" baseline="0" dirty="0" err="1" smtClean="0">
                <a:latin typeface="Times New Roman" pitchFamily="18" charset="0"/>
              </a:rPr>
              <a:t>then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some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robotic</a:t>
            </a:r>
            <a:r>
              <a:rPr lang="fr-FR" baseline="0" dirty="0" smtClean="0">
                <a:latin typeface="Times New Roman" pitchFamily="18" charset="0"/>
              </a:rPr>
              <a:t> and </a:t>
            </a:r>
            <a:r>
              <a:rPr lang="fr-FR" baseline="0" dirty="0" err="1" smtClean="0">
                <a:latin typeface="Times New Roman" pitchFamily="18" charset="0"/>
              </a:rPr>
              <a:t>magnetic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actuator</a:t>
            </a:r>
            <a:r>
              <a:rPr lang="fr-FR" baseline="0" dirty="0" smtClean="0">
                <a:latin typeface="Times New Roman" pitchFamily="18" charset="0"/>
              </a:rPr>
              <a:t> system, The permanent </a:t>
            </a:r>
            <a:r>
              <a:rPr lang="fr-FR" baseline="0" dirty="0" err="1" smtClean="0">
                <a:latin typeface="Times New Roman" pitchFamily="18" charset="0"/>
              </a:rPr>
              <a:t>magnet</a:t>
            </a:r>
            <a:r>
              <a:rPr lang="fr-FR" baseline="0" dirty="0" smtClean="0">
                <a:latin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</a:rPr>
              <a:t>actuator</a:t>
            </a:r>
            <a:r>
              <a:rPr lang="fr-FR" baseline="0" dirty="0" smtClean="0">
                <a:latin typeface="Times New Roman" pitchFamily="18" charset="0"/>
              </a:rPr>
              <a:t> , the </a:t>
            </a:r>
            <a:r>
              <a:rPr lang="fr-FR" baseline="0" dirty="0" err="1" smtClean="0">
                <a:latin typeface="Times New Roman" pitchFamily="18" charset="0"/>
              </a:rPr>
              <a:t>experimental</a:t>
            </a:r>
            <a:r>
              <a:rPr lang="fr-FR" baseline="0" dirty="0" smtClean="0">
                <a:latin typeface="Times New Roman" pitchFamily="18" charset="0"/>
              </a:rPr>
              <a:t> validation of the </a:t>
            </a:r>
            <a:r>
              <a:rPr lang="fr-FR" baseline="0" dirty="0" err="1" smtClean="0">
                <a:latin typeface="Times New Roman" pitchFamily="18" charset="0"/>
              </a:rPr>
              <a:t>actuator</a:t>
            </a:r>
            <a:r>
              <a:rPr lang="fr-FR" baseline="0" dirty="0" smtClean="0">
                <a:latin typeface="Times New Roman" pitchFamily="18" charset="0"/>
              </a:rPr>
              <a:t> and conclusion</a:t>
            </a:r>
            <a:endParaRPr lang="fr-FR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1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</a:t>
            </a:r>
            <a:r>
              <a:rPr lang="fr-FR" baseline="0" dirty="0" smtClean="0"/>
              <a:t> goal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reaserchs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develop</a:t>
            </a:r>
            <a:r>
              <a:rPr lang="fr-FR" baseline="0" dirty="0" smtClean="0"/>
              <a:t> a new </a:t>
            </a:r>
            <a:r>
              <a:rPr lang="fr-FR" baseline="0" dirty="0" err="1" smtClean="0"/>
              <a:t>strategy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drug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delivery</a:t>
            </a:r>
            <a:r>
              <a:rPr lang="fr-FR" baseline="0" dirty="0" smtClean="0"/>
              <a:t> in a </a:t>
            </a:r>
            <a:r>
              <a:rPr lang="fr-FR" baseline="0" dirty="0" err="1" smtClean="0"/>
              <a:t>human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cochlea</a:t>
            </a:r>
            <a:r>
              <a:rPr lang="fr-FR" baseline="0" dirty="0" smtClean="0"/>
              <a:t>. To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issue,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must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anatomy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Tu dis que l’oreille contient 3 parties dont la cochlée / </a:t>
            </a:r>
            <a:r>
              <a:rPr lang="fr-FR" baseline="0" dirty="0" err="1" smtClean="0"/>
              <a:t>which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responsable of the </a:t>
            </a:r>
            <a:r>
              <a:rPr lang="fr-FR" baseline="0" dirty="0" err="1" smtClean="0"/>
              <a:t>hearing</a:t>
            </a:r>
            <a:r>
              <a:rPr lang="fr-FR" baseline="0" dirty="0" smtClean="0"/>
              <a:t> and balance sens. The </a:t>
            </a:r>
            <a:r>
              <a:rPr lang="fr-FR" baseline="0" dirty="0" err="1" smtClean="0"/>
              <a:t>later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given</a:t>
            </a:r>
            <a:r>
              <a:rPr lang="fr-FR" baseline="0" dirty="0" smtClean="0"/>
              <a:t> by the </a:t>
            </a:r>
            <a:r>
              <a:rPr lang="fr-FR" baseline="0" dirty="0" err="1" smtClean="0"/>
              <a:t>three</a:t>
            </a:r>
            <a:r>
              <a:rPr lang="fr-FR" baseline="0" dirty="0" smtClean="0"/>
              <a:t> semi circulaire </a:t>
            </a:r>
            <a:r>
              <a:rPr lang="fr-FR" baseline="0" dirty="0" err="1" smtClean="0"/>
              <a:t>channel</a:t>
            </a:r>
            <a:r>
              <a:rPr lang="fr-FR" baseline="0" dirty="0" smtClean="0"/>
              <a:t>, and the </a:t>
            </a:r>
            <a:r>
              <a:rPr lang="fr-FR" baseline="0" dirty="0" err="1" smtClean="0"/>
              <a:t>hearing</a:t>
            </a:r>
            <a:r>
              <a:rPr lang="fr-FR" baseline="0" dirty="0" smtClean="0"/>
              <a:t> sens by the scala </a:t>
            </a:r>
            <a:r>
              <a:rPr lang="fr-FR" baseline="0" dirty="0" err="1" smtClean="0"/>
              <a:t>vestibuli</a:t>
            </a:r>
            <a:r>
              <a:rPr lang="fr-FR" baseline="0" dirty="0" smtClean="0"/>
              <a:t> /media / </a:t>
            </a:r>
            <a:r>
              <a:rPr lang="fr-FR" baseline="0" dirty="0" err="1" smtClean="0"/>
              <a:t>tympani</a:t>
            </a:r>
            <a:r>
              <a:rPr lang="fr-FR" baseline="0" dirty="0" smtClean="0"/>
              <a:t> (voir figure )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Ensuite tu dis qu’il y’a des maladie qui touchent les zones profonde de la cochlée tel que la : </a:t>
            </a:r>
            <a:r>
              <a:rPr lang="fr-FR" baseline="0" dirty="0" err="1" smtClean="0"/>
              <a:t>Vestibular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neuritis</a:t>
            </a:r>
            <a:r>
              <a:rPr lang="fr-FR" baseline="0" dirty="0" smtClean="0"/>
              <a:t> , et que la livraison de médicament est difficile à cause de : 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Blood-</a:t>
            </a:r>
            <a:r>
              <a:rPr lang="fr-FR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perilymph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exchanges and </a:t>
            </a:r>
            <a:r>
              <a:rPr lang="fr-FR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lang="fr-FR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biodisponibilty</a:t>
            </a:r>
            <a:endParaRPr lang="fr-FR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94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</a:t>
            </a:r>
            <a:r>
              <a:rPr lang="fr-FR" baseline="0" dirty="0" smtClean="0"/>
              <a:t> plateformes </a:t>
            </a:r>
            <a:r>
              <a:rPr lang="fr-FR" baseline="0" dirty="0" err="1" smtClean="0"/>
              <a:t>mzgnétique</a:t>
            </a:r>
            <a:r>
              <a:rPr lang="fr-FR" baseline="0" dirty="0" smtClean="0"/>
              <a:t> ont </a:t>
            </a:r>
            <a:r>
              <a:rPr lang="fr-FR" baseline="0" dirty="0" err="1" smtClean="0"/>
              <a:t>étét</a:t>
            </a:r>
            <a:r>
              <a:rPr lang="fr-FR" baseline="0" dirty="0" smtClean="0"/>
              <a:t> utilisé pour </a:t>
            </a:r>
            <a:r>
              <a:rPr lang="fr-FR" baseline="0" dirty="0" err="1" smtClean="0"/>
              <a:t>delivrer</a:t>
            </a:r>
            <a:r>
              <a:rPr lang="fr-FR" baseline="0" dirty="0" smtClean="0"/>
              <a:t> des particules magnétique dans l’oreille.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52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</a:t>
            </a:r>
            <a:r>
              <a:rPr lang="fr-FR" baseline="0" dirty="0" smtClean="0"/>
              <a:t> expliques ici le push and pull normalement en fonction de l’angle </a:t>
            </a:r>
            <a:r>
              <a:rPr lang="fr-FR" baseline="0" dirty="0" err="1" smtClean="0"/>
              <a:t>Theta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Tu dis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avec un seul aimant il est difficilement possible de tirer les particules de l’oreille gauche car la force diminue avec la distance (voir la figure) et que le system a 2 aimants permet de créer une force plus importante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F92CB99-5C7F-492E-9FEA-4287AE638248}" type="datetime1">
              <a:rPr lang="fr-FR" smtClean="0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B42BBA-ACA8-41D0-906E-7CF881D564E4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860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6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Tu</a:t>
            </a:r>
            <a:r>
              <a:rPr lang="fr-FR" baseline="0" dirty="0" smtClean="0"/>
              <a:t> expliques que L1 est un point instable et L2 un point stable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5639-E13C-440B-B772-DD98E9F3430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58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6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Animation pour montrer que L2 est stable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5639-E13C-440B-B772-DD98E9F3430F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58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6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5639-E13C-440B-B772-DD98E9F3430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58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6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L1 instable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D5639-E13C-440B-B772-DD98E9F3430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6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7" descr="F:\_PROJETS 2008\Prisme\logos_variantes\logo_PRISME_RV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6638"/>
            <a:ext cx="7391400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titine\AppData\Local\Microsoft\Windows\Temporary Internet Files\Content.Outlook\114NJJ5N\logo_PRISME_coul_201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00125"/>
            <a:ext cx="7929563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0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/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C5CD3BC0-1AAD-432F-A7DB-A889871178F8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217F364F-3072-46F9-BC29-CE454F54D56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55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FC677-1A72-4423-8435-41B5999A9508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8052C-BE0F-4808-98C7-15EE81B04E7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68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10388" y="260350"/>
            <a:ext cx="2054225" cy="505936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47713" y="260350"/>
            <a:ext cx="6010275" cy="505936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4ADEA-1AC1-459B-A730-9F91E1F4850A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686DA-4A6A-46AE-80F9-92FB343096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799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DC292-1C68-46C9-BF2B-13E0A7E0488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424935" cy="5256584"/>
          </a:xfrm>
        </p:spPr>
        <p:txBody>
          <a:bodyPr/>
          <a:lstStyle>
            <a:lvl1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952" y="6453336"/>
            <a:ext cx="611560" cy="332656"/>
          </a:xfrm>
        </p:spPr>
        <p:txBody>
          <a:bodyPr/>
          <a:lstStyle>
            <a:lvl1pPr algn="ctr">
              <a:defRPr sz="11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424935" cy="5256584"/>
          </a:xfrm>
        </p:spPr>
        <p:txBody>
          <a:bodyPr/>
          <a:lstStyle>
            <a:lvl1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952" y="6453336"/>
            <a:ext cx="611560" cy="332656"/>
          </a:xfrm>
        </p:spPr>
        <p:txBody>
          <a:bodyPr/>
          <a:lstStyle>
            <a:lvl1pPr algn="ctr">
              <a:defRPr sz="11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424935" cy="5256584"/>
          </a:xfrm>
        </p:spPr>
        <p:txBody>
          <a:bodyPr/>
          <a:lstStyle>
            <a:lvl1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952" y="6453336"/>
            <a:ext cx="611560" cy="332656"/>
          </a:xfrm>
        </p:spPr>
        <p:txBody>
          <a:bodyPr/>
          <a:lstStyle>
            <a:lvl1pPr algn="ctr">
              <a:defRPr sz="11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424935" cy="5256584"/>
          </a:xfrm>
        </p:spPr>
        <p:txBody>
          <a:bodyPr/>
          <a:lstStyle>
            <a:lvl1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952" y="6453336"/>
            <a:ext cx="611560" cy="332656"/>
          </a:xfrm>
        </p:spPr>
        <p:txBody>
          <a:bodyPr/>
          <a:lstStyle>
            <a:lvl1pPr algn="ctr">
              <a:defRPr sz="11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037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96752"/>
            <a:ext cx="8424935" cy="5256584"/>
          </a:xfrm>
        </p:spPr>
        <p:txBody>
          <a:bodyPr/>
          <a:lstStyle>
            <a:lvl1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rtl="0" eaLnBrk="0" fontAlgn="base" hangingPunct="0"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algn="l" rtl="0" eaLnBrk="0" fontAlgn="base" hangingPunct="0"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952" y="6453336"/>
            <a:ext cx="611560" cy="332656"/>
          </a:xfrm>
        </p:spPr>
        <p:txBody>
          <a:bodyPr/>
          <a:lstStyle>
            <a:lvl1pPr algn="ctr">
              <a:defRPr sz="11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374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itine\AppData\Local\Microsoft\Windows\Temporary Internet Files\Content.Outlook\114NJJ5N\logo_PRISME_coul_201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912938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8794" y="260350"/>
            <a:ext cx="7035819" cy="576263"/>
          </a:xfrm>
          <a:solidFill>
            <a:schemeClr val="accent3">
              <a:lumMod val="85000"/>
            </a:schemeClr>
          </a:solidFill>
        </p:spPr>
        <p:txBody>
          <a:bodyPr/>
          <a:lstStyle>
            <a:lvl1pPr>
              <a:defRPr b="1">
                <a:solidFill>
                  <a:srgbClr val="C00000"/>
                </a:solidFill>
                <a:latin typeface="Arial Narrow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A0BB5-B7C5-4C16-ADC3-45A99C8C04CD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9DDE6-01D5-4876-B0E8-481349B6835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13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DBEF2-674F-4227-8B59-34F009911474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095E1-B828-4946-91C3-A439551E589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71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7713" y="1052513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24413" y="1052513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6564D-1E0A-4533-8012-B803D7068D3C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FCCB6-46C2-4AA2-993E-CF2CD1DBC6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7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C285F-FD37-4E2C-B994-B147F8FC671A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6BBF6-6EF4-472A-B8AE-6B89C00DA9C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58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3712C-A20A-40D6-88D4-C8DE05F79EB6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D49D8-D670-432A-B078-616E8BC0062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184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846D1-E52B-42F6-A604-20202BE10220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0DE57-B069-4F94-99EE-738A77CB87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28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35F80-8D9E-48CC-B4A8-33FA69DABEC8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76D1F-14B2-49AE-83BB-F64F471BB6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41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BBEF8-53B5-4769-91EA-1202EA44603D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EE28A-2B16-451D-8597-FC495C2DF8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99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14563" y="260350"/>
            <a:ext cx="67500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7713" y="1500188"/>
            <a:ext cx="8001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34925" y="6237288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sz="1200" b="1">
                <a:solidFill>
                  <a:schemeClr val="bg1"/>
                </a:solidFill>
                <a:latin typeface="Tw Cen MT Condensed" pitchFamily="34" charset="0"/>
              </a:defRPr>
            </a:lvl1pPr>
          </a:lstStyle>
          <a:p>
            <a:pPr>
              <a:defRPr/>
            </a:pPr>
            <a:fld id="{E4A7290F-EE43-43AE-B266-7C7D7240B7FD}" type="datetime1">
              <a:rPr lang="fr-FR"/>
              <a:pPr>
                <a:defRPr/>
              </a:pPr>
              <a:t>25/09/2017</a:t>
            </a:fld>
            <a:endParaRPr lang="fr-FR"/>
          </a:p>
        </p:txBody>
      </p:sp>
      <p:sp>
        <p:nvSpPr>
          <p:cNvPr id="1740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0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03350" y="5157788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Tw Cen MT Condensed" panose="020B0606020104020203" pitchFamily="34" charset="0"/>
              </a:defRPr>
            </a:lvl1pPr>
          </a:lstStyle>
          <a:p>
            <a:pPr>
              <a:defRPr/>
            </a:pPr>
            <a:fld id="{F2B57A8D-0492-497C-9FA4-9B2845EC9CB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grpSp>
        <p:nvGrpSpPr>
          <p:cNvPr id="1031" name="Groupe 9"/>
          <p:cNvGrpSpPr>
            <a:grpSpLocks/>
          </p:cNvGrpSpPr>
          <p:nvPr userDrawn="1"/>
        </p:nvGrpSpPr>
        <p:grpSpPr bwMode="auto">
          <a:xfrm>
            <a:off x="15875" y="0"/>
            <a:ext cx="2198688" cy="1214438"/>
            <a:chOff x="16207" y="-24"/>
            <a:chExt cx="2198339" cy="1214446"/>
          </a:xfrm>
        </p:grpSpPr>
        <p:pic>
          <p:nvPicPr>
            <p:cNvPr id="1034" name="Picture 2" descr="C:\Users\titine\AppData\Local\Microsoft\Windows\Temporary Internet Files\Content.Outlook\114NJJ5N\logo_PRISME_coul_2010.jp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7" y="-24"/>
              <a:ext cx="1912587" cy="1214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5" name="Rectangle 7"/>
            <p:cNvSpPr>
              <a:spLocks noChangeArrowheads="1"/>
            </p:cNvSpPr>
            <p:nvPr userDrawn="1"/>
          </p:nvSpPr>
          <p:spPr bwMode="auto">
            <a:xfrm>
              <a:off x="1785989" y="214290"/>
              <a:ext cx="428557" cy="6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anchor="ctr">
              <a:spAutoFit/>
            </a:bodyPr>
            <a:lstStyle>
              <a:lvl1pPr algn="ctr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fr-FR" smtClean="0"/>
            </a:p>
          </p:txBody>
        </p:sp>
      </p:grp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44" y="5949280"/>
            <a:ext cx="2240136" cy="720080"/>
          </a:xfrm>
          <a:prstGeom prst="rect">
            <a:avLst/>
          </a:prstGeom>
        </p:spPr>
      </p:pic>
      <p:pic>
        <p:nvPicPr>
          <p:cNvPr id="1032" name="Picture 41" descr="Logo_UnivOrleans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021288"/>
            <a:ext cx="1224136" cy="62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36" r:id="rId1"/>
    <p:sldLayoutId id="2147485237" r:id="rId2"/>
    <p:sldLayoutId id="2147485227" r:id="rId3"/>
    <p:sldLayoutId id="2147485228" r:id="rId4"/>
    <p:sldLayoutId id="2147485229" r:id="rId5"/>
    <p:sldLayoutId id="2147485230" r:id="rId6"/>
    <p:sldLayoutId id="2147485231" r:id="rId7"/>
    <p:sldLayoutId id="2147485232" r:id="rId8"/>
    <p:sldLayoutId id="2147485233" r:id="rId9"/>
    <p:sldLayoutId id="2147485234" r:id="rId10"/>
    <p:sldLayoutId id="2147485235" r:id="rId11"/>
    <p:sldLayoutId id="2147485245" r:id="rId12"/>
    <p:sldLayoutId id="2147485249" r:id="rId13"/>
    <p:sldLayoutId id="2147485250" r:id="rId14"/>
    <p:sldLayoutId id="2147485258" r:id="rId15"/>
    <p:sldLayoutId id="2147485261" r:id="rId16"/>
    <p:sldLayoutId id="2147485263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Arial Narrow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Arial Narrow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Arial Narrow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Arial Narrow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Arial Narrow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B90000"/>
        </a:buClr>
        <a:buFont typeface="Wingdings" panose="05000000000000000000" pitchFamily="2" charset="2"/>
        <a:buChar char="ü"/>
        <a:defRPr sz="2400">
          <a:solidFill>
            <a:srgbClr val="0070C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B90000"/>
        </a:buClr>
        <a:buFont typeface="Wingdings" panose="05000000000000000000" pitchFamily="2" charset="2"/>
        <a:buChar char="Ø"/>
        <a:defRPr sz="2000">
          <a:solidFill>
            <a:srgbClr val="002060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rgbClr val="B90000"/>
        </a:buClr>
        <a:buFont typeface="Wingdings" panose="05000000000000000000" pitchFamily="2" charset="2"/>
        <a:buChar char="o"/>
        <a:defRPr sz="1600">
          <a:solidFill>
            <a:srgbClr val="002060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rgbClr val="B90000"/>
        </a:buClr>
        <a:buFont typeface="Wingdings" panose="05000000000000000000" pitchFamily="2" charset="2"/>
        <a:buChar char="n"/>
        <a:defRPr sz="1400">
          <a:solidFill>
            <a:srgbClr val="002060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rgbClr val="B90000"/>
        </a:buClr>
        <a:buFont typeface="Wingdings" panose="05000000000000000000" pitchFamily="2" charset="2"/>
        <a:buChar char="§"/>
        <a:defRPr sz="1400">
          <a:solidFill>
            <a:srgbClr val="002060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rgbClr val="008000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rgbClr val="008000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rgbClr val="008000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rgbClr val="008000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e la date 4"/>
          <p:cNvSpPr>
            <a:spLocks noGrp="1"/>
          </p:cNvSpPr>
          <p:nvPr>
            <p:ph type="dt" sz="quarter" idx="4294967295"/>
          </p:nvPr>
        </p:nvSpPr>
        <p:spPr>
          <a:xfrm>
            <a:off x="0" y="6410325"/>
            <a:ext cx="1409700" cy="4905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23C5813-F0AE-46B8-A0F8-86F6FAAB6453}" type="datetime1">
              <a:rPr lang="fr-FR" smtClean="0"/>
              <a:pPr>
                <a:defRPr/>
              </a:pPr>
              <a:t>25/09/2017</a:t>
            </a:fld>
            <a:endParaRPr lang="fr-FR" dirty="0" smtClean="0"/>
          </a:p>
        </p:txBody>
      </p:sp>
      <p:sp>
        <p:nvSpPr>
          <p:cNvPr id="11" name="Espace réservé du numéro de diapositive 5"/>
          <p:cNvSpPr txBox="1">
            <a:spLocks/>
          </p:cNvSpPr>
          <p:nvPr/>
        </p:nvSpPr>
        <p:spPr bwMode="auto">
          <a:xfrm>
            <a:off x="-1365448" y="5157192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702D7B4-8994-4624-BDF4-B6E1EED457CC}" type="slidenum">
              <a:rPr lang="fr-FR" smtClean="0"/>
              <a:pPr>
                <a:defRPr/>
              </a:pPr>
              <a:t>1</a:t>
            </a:fld>
            <a:endParaRPr lang="fr-FR" dirty="0" smtClean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331640" y="4082296"/>
            <a:ext cx="727233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>
                <a:solidFill>
                  <a:srgbClr val="510B0A"/>
                </a:solidFill>
                <a:latin typeface="Tw Cen MT Condensed Extra Bold" pitchFamily="34" charset="0"/>
              </a:rPr>
              <a:t>Walid Amokrane, Karim </a:t>
            </a:r>
            <a:r>
              <a:rPr lang="fr-FR" dirty="0" err="1" smtClean="0">
                <a:solidFill>
                  <a:srgbClr val="510B0A"/>
                </a:solidFill>
                <a:latin typeface="Tw Cen MT Condensed Extra Bold" pitchFamily="34" charset="0"/>
              </a:rPr>
              <a:t>Belharet</a:t>
            </a:r>
            <a:r>
              <a:rPr lang="fr-FR" dirty="0" smtClean="0">
                <a:solidFill>
                  <a:srgbClr val="510B0A"/>
                </a:solidFill>
                <a:latin typeface="Tw Cen MT Condensed Extra Bold" pitchFamily="34" charset="0"/>
              </a:rPr>
              <a:t>, Mouna </a:t>
            </a:r>
            <a:r>
              <a:rPr lang="fr-FR" dirty="0" err="1" smtClean="0">
                <a:solidFill>
                  <a:srgbClr val="510B0A"/>
                </a:solidFill>
                <a:latin typeface="Tw Cen MT Condensed Extra Bold" pitchFamily="34" charset="0"/>
              </a:rPr>
              <a:t>Souissi</a:t>
            </a:r>
            <a:r>
              <a:rPr lang="fr-FR" dirty="0" smtClean="0">
                <a:solidFill>
                  <a:srgbClr val="510B0A"/>
                </a:solidFill>
                <a:latin typeface="Tw Cen MT Condensed Extra Bold" pitchFamily="34" charset="0"/>
              </a:rPr>
              <a:t>, Alexis </a:t>
            </a:r>
            <a:r>
              <a:rPr lang="fr-FR" dirty="0" err="1" smtClean="0">
                <a:solidFill>
                  <a:srgbClr val="510B0A"/>
                </a:solidFill>
                <a:latin typeface="Tw Cen MT Condensed Extra Bold" pitchFamily="34" charset="0"/>
              </a:rPr>
              <a:t>Bozorg</a:t>
            </a:r>
            <a:r>
              <a:rPr lang="fr-FR" dirty="0" smtClean="0">
                <a:solidFill>
                  <a:srgbClr val="510B0A"/>
                </a:solidFill>
                <a:latin typeface="Tw Cen MT Condensed Extra Bold" pitchFamily="34" charset="0"/>
              </a:rPr>
              <a:t> </a:t>
            </a:r>
            <a:r>
              <a:rPr lang="fr-FR" dirty="0" err="1" smtClean="0">
                <a:solidFill>
                  <a:srgbClr val="510B0A"/>
                </a:solidFill>
                <a:latin typeface="Tw Cen MT Condensed Extra Bold" pitchFamily="34" charset="0"/>
              </a:rPr>
              <a:t>Grayeli</a:t>
            </a:r>
            <a:r>
              <a:rPr lang="fr-FR" dirty="0" smtClean="0">
                <a:solidFill>
                  <a:srgbClr val="510B0A"/>
                </a:solidFill>
                <a:latin typeface="Tw Cen MT Condensed Extra Bold" pitchFamily="34" charset="0"/>
              </a:rPr>
              <a:t> and Antoine Ferreira</a:t>
            </a:r>
            <a:endParaRPr lang="fr-FR" dirty="0">
              <a:solidFill>
                <a:srgbClr val="510B0A"/>
              </a:solidFill>
              <a:latin typeface="Tw Cen MT Condensed Extra Bold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fr-FR" sz="1800"/>
              <a:t>Laboratoire </a:t>
            </a:r>
            <a:r>
              <a:rPr lang="fr-FR" sz="1800" smtClean="0"/>
              <a:t>PRISME </a:t>
            </a:r>
            <a:endParaRPr lang="fr-FR" sz="1800" dirty="0"/>
          </a:p>
          <a:p>
            <a:pPr algn="ctr">
              <a:spcBef>
                <a:spcPct val="50000"/>
              </a:spcBef>
            </a:pPr>
            <a:r>
              <a:rPr lang="fr-FR" sz="1800" dirty="0" smtClean="0"/>
              <a:t>INSA Centre Val de Loire – </a:t>
            </a:r>
            <a:r>
              <a:rPr lang="fr-FR" sz="1800" dirty="0"/>
              <a:t>Université d’Orléans </a:t>
            </a:r>
            <a:endParaRPr lang="fr-FR" sz="1800" b="1" dirty="0"/>
          </a:p>
          <a:p>
            <a:pPr algn="ctr">
              <a:spcBef>
                <a:spcPct val="50000"/>
              </a:spcBef>
            </a:pPr>
            <a:r>
              <a:rPr lang="en-US" sz="1400" b="1" dirty="0" smtClean="0">
                <a:solidFill>
                  <a:srgbClr val="0000FF"/>
                </a:solidFill>
              </a:rPr>
              <a:t>Walid.amokrane@gmail.com</a:t>
            </a:r>
          </a:p>
          <a:p>
            <a:pPr algn="ctr">
              <a:spcBef>
                <a:spcPct val="50000"/>
              </a:spcBef>
            </a:pPr>
            <a:endParaRPr lang="fr-FR" sz="1800" b="1" dirty="0">
              <a:solidFill>
                <a:srgbClr val="510B0A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364088" y="5773365"/>
            <a:ext cx="1368152" cy="908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2458" y="5895740"/>
            <a:ext cx="1247774" cy="773620"/>
          </a:xfrm>
          <a:prstGeom prst="rect">
            <a:avLst/>
          </a:prstGeom>
          <a:noFill/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971600" y="2742019"/>
            <a:ext cx="763237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prototyping of a magnetic actuator based permanent magnets for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microbead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navigation in viscous environment</a:t>
            </a:r>
            <a:endParaRPr lang="fr-FR" sz="1800" b="1" dirty="0">
              <a:solidFill>
                <a:srgbClr val="510B0A"/>
              </a:solidFill>
            </a:endParaRPr>
          </a:p>
        </p:txBody>
      </p:sp>
      <p:pic>
        <p:nvPicPr>
          <p:cNvPr id="17" name="Picture 2" descr="IROS 2017, Vancouver, Ca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57575"/>
            <a:ext cx="1606881" cy="6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355976" y="1065510"/>
            <a:ext cx="442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FF0000"/>
                </a:solidFill>
                <a:latin typeface="SegoeUI"/>
              </a:rPr>
              <a:t>IEEE/RSJ International </a:t>
            </a:r>
            <a:r>
              <a:rPr lang="fr-FR" sz="1400" dirty="0" err="1">
                <a:solidFill>
                  <a:srgbClr val="FF0000"/>
                </a:solidFill>
                <a:latin typeface="SegoeUI"/>
              </a:rPr>
              <a:t>Conference</a:t>
            </a:r>
            <a:r>
              <a:rPr lang="fr-FR" sz="1400" dirty="0">
                <a:solidFill>
                  <a:srgbClr val="FF0000"/>
                </a:solidFill>
                <a:latin typeface="SegoeUI"/>
              </a:rPr>
              <a:t> on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400" dirty="0">
                <a:solidFill>
                  <a:srgbClr val="FF0000"/>
                </a:solidFill>
                <a:latin typeface="SegoeUI"/>
              </a:rPr>
              <a:t>Intelligent Robots and </a:t>
            </a:r>
            <a:r>
              <a:rPr lang="fr-FR" sz="1400" dirty="0" err="1">
                <a:solidFill>
                  <a:srgbClr val="FF0000"/>
                </a:solidFill>
                <a:latin typeface="SegoeUI"/>
              </a:rPr>
              <a:t>Systems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400" dirty="0">
                <a:solidFill>
                  <a:srgbClr val="5E5E5E"/>
                </a:solidFill>
                <a:latin typeface="SegoeUI"/>
              </a:rPr>
              <a:t>Vancouver, BC, Canada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100" dirty="0" err="1">
                <a:solidFill>
                  <a:srgbClr val="FF0000"/>
                </a:solidFill>
                <a:latin typeface="SegoeUI"/>
              </a:rPr>
              <a:t>September</a:t>
            </a:r>
            <a:r>
              <a:rPr lang="fr-FR" sz="1100" dirty="0">
                <a:solidFill>
                  <a:srgbClr val="FF0000"/>
                </a:solidFill>
                <a:latin typeface="SegoeUI"/>
              </a:rPr>
              <a:t> 24–28, 2017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196752"/>
            <a:ext cx="8244408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tilting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permanent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changes 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Lagragian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inclined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𝛳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higher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than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30° to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prevent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repulsive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magnetic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force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dirty="0" smtClean="0"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pic>
        <p:nvPicPr>
          <p:cNvPr id="3676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021508"/>
            <a:ext cx="4499992" cy="285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480" y="3023456"/>
            <a:ext cx="4277544" cy="335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691680" y="332457"/>
            <a:ext cx="7272808" cy="576263"/>
          </a:xfrm>
        </p:spPr>
        <p:txBody>
          <a:bodyPr/>
          <a:lstStyle/>
          <a:p>
            <a:r>
              <a:rPr lang="en-US" dirty="0"/>
              <a:t>Results of finite element simulations</a:t>
            </a:r>
            <a:endParaRPr lang="fr-FR" dirty="0"/>
          </a:p>
        </p:txBody>
      </p:sp>
      <p:sp>
        <p:nvSpPr>
          <p:cNvPr id="8" name="Espace réservé du numéro de diapositive 4"/>
          <p:cNvSpPr txBox="1">
            <a:spLocks/>
          </p:cNvSpPr>
          <p:nvPr/>
        </p:nvSpPr>
        <p:spPr bwMode="auto">
          <a:xfrm>
            <a:off x="25152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6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80920" y="6381328"/>
            <a:ext cx="611560" cy="332656"/>
          </a:xfrm>
        </p:spPr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556792"/>
            <a:ext cx="5163651" cy="259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96552" y="0"/>
            <a:ext cx="922020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the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Trajectory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Scala-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Pympani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Channel  </a:t>
            </a:r>
            <a:b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 smtClean="0">
              <a:solidFill>
                <a:srgbClr val="1D0E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1600" y="1124744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 of the cross section </a:t>
            </a:r>
            <a:r>
              <a:rPr lang="fr-F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</a:t>
            </a:r>
            <a:r>
              <a:rPr lang="fr-F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fr-F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spiral </a:t>
            </a:r>
            <a:r>
              <a:rPr lang="fr-F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fr-F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5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635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63523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63414" y="1988840"/>
            <a:ext cx="1977191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/>
          <p:cNvSpPr txBox="1"/>
          <p:nvPr/>
        </p:nvSpPr>
        <p:spPr>
          <a:xfrm>
            <a:off x="3131840" y="458112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34 cross-sections</a:t>
            </a:r>
            <a:endParaRPr lang="fr-FR" dirty="0"/>
          </a:p>
        </p:txBody>
      </p:sp>
      <p:cxnSp>
        <p:nvCxnSpPr>
          <p:cNvPr id="16" name="Connecteur droit 15"/>
          <p:cNvCxnSpPr/>
          <p:nvPr/>
        </p:nvCxnSpPr>
        <p:spPr bwMode="auto">
          <a:xfrm>
            <a:off x="4572000" y="2492896"/>
            <a:ext cx="576064" cy="36004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 bwMode="auto">
          <a:xfrm>
            <a:off x="4499992" y="2420888"/>
            <a:ext cx="144016" cy="144016"/>
          </a:xfrm>
          <a:prstGeom prst="ellipse">
            <a:avLst/>
          </a:prstGeom>
          <a:noFill/>
          <a:ln w="28575" cap="flat" cmpd="sng" algn="ctr">
            <a:solidFill>
              <a:srgbClr val="1D0EE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 bwMode="auto">
          <a:xfrm>
            <a:off x="5044157" y="2780928"/>
            <a:ext cx="144016" cy="14401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>
            <a:off x="5558846" y="3100859"/>
            <a:ext cx="144016" cy="144016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96136" y="3068960"/>
            <a:ext cx="4603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8000"/>
                </a:solidFill>
              </a:rPr>
              <a:t>L2</a:t>
            </a:r>
            <a:r>
              <a:rPr lang="fr-FR" sz="1400" b="1" baseline="-25000" dirty="0" smtClean="0">
                <a:solidFill>
                  <a:srgbClr val="008000"/>
                </a:solidFill>
              </a:rPr>
              <a:t>1</a:t>
            </a:r>
            <a:endParaRPr lang="fr-FR" sz="1400" b="1" dirty="0">
              <a:solidFill>
                <a:srgbClr val="008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889508" y="238898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C00000"/>
                </a:solidFill>
              </a:rPr>
              <a:t>L2</a:t>
            </a:r>
            <a:r>
              <a:rPr lang="fr-FR" sz="1400" b="1" baseline="-25000" dirty="0" smtClean="0">
                <a:solidFill>
                  <a:srgbClr val="C00000"/>
                </a:solidFill>
              </a:rPr>
              <a:t>2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759690" y="2060848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1D0EE2"/>
                </a:solidFill>
              </a:rPr>
              <a:t>L2</a:t>
            </a:r>
            <a:r>
              <a:rPr lang="fr-FR" sz="1400" b="1" baseline="-25000" dirty="0" smtClean="0">
                <a:solidFill>
                  <a:srgbClr val="1D0EE2"/>
                </a:solidFill>
              </a:rPr>
              <a:t>3</a:t>
            </a:r>
            <a:endParaRPr lang="fr-FR" sz="1400" b="1" dirty="0">
              <a:solidFill>
                <a:srgbClr val="1D0EE2"/>
              </a:solidFill>
            </a:endParaRPr>
          </a:p>
        </p:txBody>
      </p:sp>
      <p:cxnSp>
        <p:nvCxnSpPr>
          <p:cNvPr id="28" name="Connecteur droit 27"/>
          <p:cNvCxnSpPr>
            <a:endCxn id="23" idx="5"/>
          </p:cNvCxnSpPr>
          <p:nvPr/>
        </p:nvCxnSpPr>
        <p:spPr bwMode="auto">
          <a:xfrm>
            <a:off x="5148064" y="2852936"/>
            <a:ext cx="533707" cy="370848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 bwMode="auto">
          <a:xfrm flipH="1">
            <a:off x="4860032" y="2996952"/>
            <a:ext cx="432048" cy="576064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Connecteur droit 33"/>
          <p:cNvCxnSpPr/>
          <p:nvPr/>
        </p:nvCxnSpPr>
        <p:spPr bwMode="auto">
          <a:xfrm>
            <a:off x="4860032" y="3573016"/>
            <a:ext cx="0" cy="4320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11960" y="4005064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C00000"/>
                </a:solidFill>
              </a:rPr>
              <a:t>Linear</a:t>
            </a:r>
            <a:r>
              <a:rPr lang="fr-FR" sz="1400" dirty="0" smtClean="0">
                <a:solidFill>
                  <a:srgbClr val="C00000"/>
                </a:solidFill>
              </a:rPr>
              <a:t> segments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684907" y="1556792"/>
            <a:ext cx="31710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8000"/>
                </a:solidFill>
              </a:rPr>
              <a:t>L2</a:t>
            </a:r>
            <a:r>
              <a:rPr lang="fr-FR" sz="1400" b="1" i="1" baseline="-25000" dirty="0" smtClean="0">
                <a:solidFill>
                  <a:srgbClr val="008000"/>
                </a:solidFill>
              </a:rPr>
              <a:t>i</a:t>
            </a:r>
            <a:r>
              <a:rPr lang="fr-FR" sz="1400" b="1" dirty="0" smtClean="0">
                <a:solidFill>
                  <a:srgbClr val="008000"/>
                </a:solidFill>
              </a:rPr>
              <a:t> : </a:t>
            </a:r>
            <a:r>
              <a:rPr lang="fr-FR" sz="1400" b="1" i="1" dirty="0" err="1" smtClean="0">
                <a:solidFill>
                  <a:srgbClr val="008000"/>
                </a:solidFill>
              </a:rPr>
              <a:t>i</a:t>
            </a:r>
            <a:r>
              <a:rPr lang="fr-FR" sz="1400" b="1" i="1" baseline="30000" dirty="0" err="1" smtClean="0">
                <a:solidFill>
                  <a:srgbClr val="008000"/>
                </a:solidFill>
              </a:rPr>
              <a:t>th</a:t>
            </a:r>
            <a:r>
              <a:rPr lang="fr-FR" sz="1400" b="1" dirty="0" smtClean="0">
                <a:solidFill>
                  <a:srgbClr val="008000"/>
                </a:solidFill>
              </a:rPr>
              <a:t> stable </a:t>
            </a:r>
            <a:r>
              <a:rPr lang="fr-FR" sz="1400" b="1" dirty="0" err="1" smtClean="0">
                <a:solidFill>
                  <a:srgbClr val="008000"/>
                </a:solidFill>
              </a:rPr>
              <a:t>Langragian</a:t>
            </a:r>
            <a:r>
              <a:rPr lang="fr-FR" sz="1400" b="1" dirty="0" smtClean="0">
                <a:solidFill>
                  <a:srgbClr val="008000"/>
                </a:solidFill>
              </a:rPr>
              <a:t> position</a:t>
            </a:r>
            <a:endParaRPr lang="fr-FR" sz="1400" b="1" i="1" dirty="0">
              <a:solidFill>
                <a:srgbClr val="008000"/>
              </a:solidFill>
            </a:endParaRPr>
          </a:p>
        </p:txBody>
      </p:sp>
      <p:cxnSp>
        <p:nvCxnSpPr>
          <p:cNvPr id="38" name="Connecteur droit 37"/>
          <p:cNvCxnSpPr/>
          <p:nvPr/>
        </p:nvCxnSpPr>
        <p:spPr bwMode="auto">
          <a:xfrm>
            <a:off x="5580112" y="3140968"/>
            <a:ext cx="1656184" cy="1008112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e 49"/>
          <p:cNvGrpSpPr/>
          <p:nvPr/>
        </p:nvGrpSpPr>
        <p:grpSpPr>
          <a:xfrm rot="18459632">
            <a:off x="7014560" y="3868299"/>
            <a:ext cx="1116607" cy="1080036"/>
            <a:chOff x="6228184" y="3896425"/>
            <a:chExt cx="1301401" cy="1236781"/>
          </a:xfrm>
        </p:grpSpPr>
        <p:grpSp>
          <p:nvGrpSpPr>
            <p:cNvPr id="363525" name="Group 5"/>
            <p:cNvGrpSpPr>
              <a:grpSpLocks/>
            </p:cNvGrpSpPr>
            <p:nvPr/>
          </p:nvGrpSpPr>
          <p:grpSpPr bwMode="auto">
            <a:xfrm rot="1141529">
              <a:off x="6228184" y="3933056"/>
              <a:ext cx="428625" cy="1200150"/>
              <a:chOff x="3105" y="4920"/>
              <a:chExt cx="915" cy="1890"/>
            </a:xfrm>
          </p:grpSpPr>
          <p:sp>
            <p:nvSpPr>
              <p:cNvPr id="363526" name="Rectangle 6"/>
              <p:cNvSpPr>
                <a:spLocks noChangeArrowheads="1"/>
              </p:cNvSpPr>
              <p:nvPr/>
            </p:nvSpPr>
            <p:spPr bwMode="auto">
              <a:xfrm>
                <a:off x="3105" y="4920"/>
                <a:ext cx="915" cy="945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527" name="Rectangle 7"/>
              <p:cNvSpPr>
                <a:spLocks noChangeArrowheads="1"/>
              </p:cNvSpPr>
              <p:nvPr/>
            </p:nvSpPr>
            <p:spPr bwMode="auto">
              <a:xfrm>
                <a:off x="3105" y="5865"/>
                <a:ext cx="915" cy="94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528" name="Text Box 8"/>
              <p:cNvSpPr txBox="1">
                <a:spLocks noChangeArrowheads="1"/>
              </p:cNvSpPr>
              <p:nvPr/>
            </p:nvSpPr>
            <p:spPr bwMode="auto">
              <a:xfrm>
                <a:off x="3285" y="6045"/>
                <a:ext cx="615" cy="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Calibri" pitchFamily="34" charset="0"/>
                    <a:cs typeface="Arial" pitchFamily="34" charset="0"/>
                  </a:rPr>
                  <a:t>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3529" name="Text Box 9"/>
              <p:cNvSpPr txBox="1">
                <a:spLocks noChangeArrowheads="1"/>
              </p:cNvSpPr>
              <p:nvPr/>
            </p:nvSpPr>
            <p:spPr bwMode="auto">
              <a:xfrm>
                <a:off x="3285" y="5100"/>
                <a:ext cx="615" cy="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Calibri" pitchFamily="34" charset="0"/>
                    <a:cs typeface="Arial" pitchFamily="34" charset="0"/>
                  </a:rPr>
                  <a:t>N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5"/>
            <p:cNvGrpSpPr>
              <a:grpSpLocks/>
            </p:cNvGrpSpPr>
            <p:nvPr/>
          </p:nvGrpSpPr>
          <p:grpSpPr bwMode="auto">
            <a:xfrm rot="20166265" flipV="1">
              <a:off x="7100960" y="3896425"/>
              <a:ext cx="428625" cy="1200150"/>
              <a:chOff x="3105" y="4920"/>
              <a:chExt cx="915" cy="1890"/>
            </a:xfrm>
          </p:grpSpPr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3105" y="4920"/>
                <a:ext cx="915" cy="945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3105" y="5865"/>
                <a:ext cx="915" cy="945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Text Box 8"/>
              <p:cNvSpPr txBox="1">
                <a:spLocks noChangeArrowheads="1"/>
              </p:cNvSpPr>
              <p:nvPr/>
            </p:nvSpPr>
            <p:spPr bwMode="auto">
              <a:xfrm>
                <a:off x="3285" y="6045"/>
                <a:ext cx="615" cy="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Calibri" pitchFamily="34" charset="0"/>
                    <a:cs typeface="Arial" pitchFamily="34" charset="0"/>
                  </a:rPr>
                  <a:t>S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Text Box 9"/>
              <p:cNvSpPr txBox="1">
                <a:spLocks noChangeArrowheads="1"/>
              </p:cNvSpPr>
              <p:nvPr/>
            </p:nvSpPr>
            <p:spPr bwMode="auto">
              <a:xfrm>
                <a:off x="3285" y="5100"/>
                <a:ext cx="615" cy="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Calibri" pitchFamily="34" charset="0"/>
                    <a:cs typeface="Arial" pitchFamily="34" charset="0"/>
                  </a:rPr>
                  <a:t>N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52" name="Connecteur droit 51"/>
          <p:cNvCxnSpPr/>
          <p:nvPr/>
        </p:nvCxnSpPr>
        <p:spPr bwMode="auto">
          <a:xfrm>
            <a:off x="7308304" y="4221088"/>
            <a:ext cx="720080" cy="43204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Arc 52"/>
          <p:cNvSpPr/>
          <p:nvPr/>
        </p:nvSpPr>
        <p:spPr bwMode="auto">
          <a:xfrm rot="6985000">
            <a:off x="7409359" y="4302367"/>
            <a:ext cx="360040" cy="288032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7668344" y="450912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Symbol"/>
              </a:rPr>
              <a:t></a:t>
            </a:r>
            <a:endParaRPr lang="fr-FR" dirty="0"/>
          </a:p>
        </p:txBody>
      </p:sp>
      <p:cxnSp>
        <p:nvCxnSpPr>
          <p:cNvPr id="56" name="Connecteur droit avec flèche 55"/>
          <p:cNvCxnSpPr/>
          <p:nvPr/>
        </p:nvCxnSpPr>
        <p:spPr bwMode="auto">
          <a:xfrm flipH="1" flipV="1">
            <a:off x="6228184" y="3501008"/>
            <a:ext cx="432048" cy="288032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ZoneTexte 56"/>
          <p:cNvSpPr txBox="1"/>
          <p:nvPr/>
        </p:nvSpPr>
        <p:spPr>
          <a:xfrm>
            <a:off x="6516216" y="328498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C00000"/>
                </a:solidFill>
              </a:rPr>
              <a:t>Pushing</a:t>
            </a:r>
            <a:r>
              <a:rPr lang="fr-FR" b="1" dirty="0" smtClean="0">
                <a:solidFill>
                  <a:srgbClr val="C00000"/>
                </a:solidFill>
              </a:rPr>
              <a:t> force</a:t>
            </a:r>
            <a:endParaRPr lang="fr-FR" b="1" dirty="0">
              <a:solidFill>
                <a:srgbClr val="C00000"/>
              </a:solidFill>
            </a:endParaRPr>
          </a:p>
        </p:txBody>
      </p:sp>
      <p:grpSp>
        <p:nvGrpSpPr>
          <p:cNvPr id="118" name="Groupe 117"/>
          <p:cNvGrpSpPr/>
          <p:nvPr/>
        </p:nvGrpSpPr>
        <p:grpSpPr>
          <a:xfrm>
            <a:off x="1115616" y="2665268"/>
            <a:ext cx="3382684" cy="4515856"/>
            <a:chOff x="1115616" y="2665268"/>
            <a:chExt cx="3382684" cy="4515856"/>
          </a:xfrm>
        </p:grpSpPr>
        <p:sp>
          <p:nvSpPr>
            <p:cNvPr id="58" name="Ellipse 57"/>
            <p:cNvSpPr/>
            <p:nvPr/>
          </p:nvSpPr>
          <p:spPr bwMode="auto">
            <a:xfrm>
              <a:off x="1547664" y="2665268"/>
              <a:ext cx="576064" cy="519351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0" name="Connecteur droit 59"/>
            <p:cNvCxnSpPr>
              <a:stCxn id="58" idx="2"/>
            </p:cNvCxnSpPr>
            <p:nvPr/>
          </p:nvCxnSpPr>
          <p:spPr bwMode="auto">
            <a:xfrm flipH="1">
              <a:off x="1115616" y="2924944"/>
              <a:ext cx="432048" cy="187220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Connecteur droit 60"/>
            <p:cNvCxnSpPr/>
            <p:nvPr/>
          </p:nvCxnSpPr>
          <p:spPr bwMode="auto">
            <a:xfrm>
              <a:off x="2123728" y="2852936"/>
              <a:ext cx="648072" cy="180020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Ellipse 64"/>
            <p:cNvSpPr/>
            <p:nvPr/>
          </p:nvSpPr>
          <p:spPr bwMode="auto">
            <a:xfrm>
              <a:off x="1142912" y="3991416"/>
              <a:ext cx="1656184" cy="1584176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7" name="Connecteur droit 66"/>
            <p:cNvCxnSpPr/>
            <p:nvPr/>
          </p:nvCxnSpPr>
          <p:spPr bwMode="auto">
            <a:xfrm>
              <a:off x="1547664" y="4149080"/>
              <a:ext cx="86409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Connecteur droit 67"/>
            <p:cNvCxnSpPr/>
            <p:nvPr/>
          </p:nvCxnSpPr>
          <p:spPr bwMode="auto">
            <a:xfrm flipV="1">
              <a:off x="1403648" y="4721376"/>
              <a:ext cx="1152128" cy="72008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Connecteur droit 69"/>
            <p:cNvCxnSpPr/>
            <p:nvPr/>
          </p:nvCxnSpPr>
          <p:spPr bwMode="auto">
            <a:xfrm flipV="1">
              <a:off x="1790984" y="5036704"/>
              <a:ext cx="864096" cy="49567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Connecteur droit 74"/>
            <p:cNvCxnSpPr/>
            <p:nvPr/>
          </p:nvCxnSpPr>
          <p:spPr bwMode="auto">
            <a:xfrm>
              <a:off x="1907704" y="4149080"/>
              <a:ext cx="0" cy="576064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 bwMode="auto">
            <a:xfrm>
              <a:off x="1907704" y="4725144"/>
              <a:ext cx="288032" cy="576064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0" name="Ellipse 79"/>
            <p:cNvSpPr/>
            <p:nvPr/>
          </p:nvSpPr>
          <p:spPr bwMode="auto">
            <a:xfrm>
              <a:off x="1849344" y="4680432"/>
              <a:ext cx="144016" cy="144016"/>
            </a:xfrm>
            <a:prstGeom prst="ellipse">
              <a:avLst/>
            </a:prstGeom>
            <a:noFill/>
            <a:ln w="28575" cap="flat" cmpd="sng" algn="ctr">
              <a:solidFill>
                <a:srgbClr val="1D0E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Ellipse 80"/>
            <p:cNvSpPr/>
            <p:nvPr/>
          </p:nvSpPr>
          <p:spPr bwMode="auto">
            <a:xfrm>
              <a:off x="2123728" y="5225432"/>
              <a:ext cx="144016" cy="144016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93" name="Groupe 92"/>
            <p:cNvGrpSpPr/>
            <p:nvPr/>
          </p:nvGrpSpPr>
          <p:grpSpPr>
            <a:xfrm rot="19859978">
              <a:off x="2405536" y="6101088"/>
              <a:ext cx="1116607" cy="1080036"/>
              <a:chOff x="6228184" y="3896425"/>
              <a:chExt cx="1301401" cy="1236781"/>
            </a:xfrm>
          </p:grpSpPr>
          <p:grpSp>
            <p:nvGrpSpPr>
              <p:cNvPr id="94" name="Group 5"/>
              <p:cNvGrpSpPr>
                <a:grpSpLocks/>
              </p:cNvGrpSpPr>
              <p:nvPr/>
            </p:nvGrpSpPr>
            <p:grpSpPr bwMode="auto">
              <a:xfrm rot="1141529">
                <a:off x="6228184" y="3933056"/>
                <a:ext cx="428625" cy="1200150"/>
                <a:chOff x="3105" y="4920"/>
                <a:chExt cx="915" cy="1890"/>
              </a:xfrm>
            </p:grpSpPr>
            <p:sp>
              <p:nvSpPr>
                <p:cNvPr id="100" name="Rectangle 6"/>
                <p:cNvSpPr>
                  <a:spLocks noChangeArrowheads="1"/>
                </p:cNvSpPr>
                <p:nvPr/>
              </p:nvSpPr>
              <p:spPr bwMode="auto">
                <a:xfrm>
                  <a:off x="3105" y="4920"/>
                  <a:ext cx="915" cy="945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01" name="Rectangle 7"/>
                <p:cNvSpPr>
                  <a:spLocks noChangeArrowheads="1"/>
                </p:cNvSpPr>
                <p:nvPr/>
              </p:nvSpPr>
              <p:spPr bwMode="auto">
                <a:xfrm>
                  <a:off x="3105" y="5865"/>
                  <a:ext cx="915" cy="945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0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285" y="6045"/>
                  <a:ext cx="615" cy="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800" b="1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S</a:t>
                  </a: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285" y="5100"/>
                  <a:ext cx="615" cy="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800" b="1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N</a:t>
                  </a: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5" name="Group 5"/>
              <p:cNvGrpSpPr>
                <a:grpSpLocks/>
              </p:cNvGrpSpPr>
              <p:nvPr/>
            </p:nvGrpSpPr>
            <p:grpSpPr bwMode="auto">
              <a:xfrm rot="20166265" flipV="1">
                <a:off x="7100960" y="3896425"/>
                <a:ext cx="428625" cy="1200150"/>
                <a:chOff x="3105" y="4920"/>
                <a:chExt cx="915" cy="1890"/>
              </a:xfrm>
            </p:grpSpPr>
            <p:sp>
              <p:nvSpPr>
                <p:cNvPr id="96" name="Rectangle 6"/>
                <p:cNvSpPr>
                  <a:spLocks noChangeArrowheads="1"/>
                </p:cNvSpPr>
                <p:nvPr/>
              </p:nvSpPr>
              <p:spPr bwMode="auto">
                <a:xfrm>
                  <a:off x="3105" y="4920"/>
                  <a:ext cx="915" cy="945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7" name="Rectangle 7"/>
                <p:cNvSpPr>
                  <a:spLocks noChangeArrowheads="1"/>
                </p:cNvSpPr>
                <p:nvPr/>
              </p:nvSpPr>
              <p:spPr bwMode="auto">
                <a:xfrm>
                  <a:off x="3105" y="5865"/>
                  <a:ext cx="915" cy="945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285" y="6045"/>
                  <a:ext cx="615" cy="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S</a:t>
                  </a:r>
                  <a:endParaRPr kumimoji="0" lang="fr-FR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285" y="5100"/>
                  <a:ext cx="615" cy="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800" b="1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N</a:t>
                  </a: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04" name="Connecteur droit 103"/>
            <p:cNvCxnSpPr/>
            <p:nvPr/>
          </p:nvCxnSpPr>
          <p:spPr bwMode="auto">
            <a:xfrm>
              <a:off x="2137376" y="5188256"/>
              <a:ext cx="624745" cy="1144245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6" name="ZoneTexte 105"/>
            <p:cNvSpPr txBox="1"/>
            <p:nvPr/>
          </p:nvSpPr>
          <p:spPr>
            <a:xfrm>
              <a:off x="1979712" y="4437112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1D0EE2"/>
                  </a:solidFill>
                </a:rPr>
                <a:t>L2</a:t>
              </a:r>
              <a:r>
                <a:rPr lang="fr-FR" sz="1400" b="1" baseline="-25000" dirty="0" smtClean="0">
                  <a:solidFill>
                    <a:srgbClr val="1D0EE2"/>
                  </a:solidFill>
                </a:rPr>
                <a:t>i+1</a:t>
              </a:r>
              <a:endParaRPr lang="fr-FR" sz="1400" b="1" dirty="0">
                <a:solidFill>
                  <a:srgbClr val="1D0EE2"/>
                </a:solidFill>
              </a:endParaRP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370816" y="5079072"/>
              <a:ext cx="5645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C00000"/>
                  </a:solidFill>
                </a:rPr>
                <a:t>L2</a:t>
              </a:r>
              <a:r>
                <a:rPr lang="fr-FR" sz="1400" b="1" baseline="-25000" dirty="0" smtClean="0">
                  <a:solidFill>
                    <a:srgbClr val="C00000"/>
                  </a:solidFill>
                </a:rPr>
                <a:t>i+2</a:t>
              </a:r>
              <a:endParaRPr lang="fr-F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09" name="Ellipse 108"/>
            <p:cNvSpPr/>
            <p:nvPr/>
          </p:nvSpPr>
          <p:spPr bwMode="auto">
            <a:xfrm>
              <a:off x="1851616" y="4077072"/>
              <a:ext cx="144016" cy="144016"/>
            </a:xfrm>
            <a:prstGeom prst="ellipse">
              <a:avLst/>
            </a:prstGeom>
            <a:noFill/>
            <a:ln w="2857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1403648" y="4221088"/>
              <a:ext cx="4267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008000"/>
                  </a:solidFill>
                </a:rPr>
                <a:t>L2</a:t>
              </a:r>
              <a:r>
                <a:rPr lang="fr-FR" sz="1400" b="1" baseline="-25000" dirty="0" smtClean="0">
                  <a:solidFill>
                    <a:srgbClr val="008000"/>
                  </a:solidFill>
                </a:rPr>
                <a:t>i</a:t>
              </a:r>
              <a:endParaRPr lang="fr-FR" sz="1400" b="1" dirty="0">
                <a:solidFill>
                  <a:srgbClr val="008000"/>
                </a:solidFill>
              </a:endParaRPr>
            </a:p>
          </p:txBody>
        </p:sp>
        <p:cxnSp>
          <p:nvCxnSpPr>
            <p:cNvPr id="111" name="Connecteur droit avec flèche 110"/>
            <p:cNvCxnSpPr/>
            <p:nvPr/>
          </p:nvCxnSpPr>
          <p:spPr bwMode="auto">
            <a:xfrm>
              <a:off x="2483768" y="5517232"/>
              <a:ext cx="288032" cy="432048"/>
            </a:xfrm>
            <a:prstGeom prst="straightConnector1">
              <a:avLst/>
            </a:prstGeom>
            <a:noFill/>
            <a:ln w="38100" cap="flat" cmpd="sng" algn="ctr">
              <a:solidFill>
                <a:srgbClr val="1D0EE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6" name="ZoneTexte 115"/>
            <p:cNvSpPr txBox="1"/>
            <p:nvPr/>
          </p:nvSpPr>
          <p:spPr>
            <a:xfrm>
              <a:off x="2915816" y="5373216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rgbClr val="1D0EE2"/>
                  </a:solidFill>
                </a:rPr>
                <a:t>Pulling</a:t>
              </a:r>
              <a:r>
                <a:rPr lang="fr-FR" b="1" dirty="0" smtClean="0">
                  <a:solidFill>
                    <a:srgbClr val="1D0EE2"/>
                  </a:solidFill>
                </a:rPr>
                <a:t> force</a:t>
              </a:r>
              <a:endParaRPr lang="fr-FR" b="1" dirty="0">
                <a:solidFill>
                  <a:srgbClr val="1D0EE2"/>
                </a:solidFill>
              </a:endParaRPr>
            </a:p>
          </p:txBody>
        </p:sp>
      </p:grpSp>
      <p:sp>
        <p:nvSpPr>
          <p:cNvPr id="117" name="Rectangle 116"/>
          <p:cNvSpPr/>
          <p:nvPr/>
        </p:nvSpPr>
        <p:spPr bwMode="auto">
          <a:xfrm>
            <a:off x="5148064" y="5733256"/>
            <a:ext cx="3744416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5148064" y="5445224"/>
            <a:ext cx="3708920" cy="1152128"/>
          </a:xfrm>
          <a:gradFill flip="none" rotWithShape="1">
            <a:gsLst>
              <a:gs pos="0">
                <a:schemeClr val="accent1">
                  <a:tint val="66000"/>
                  <a:satMod val="160000"/>
                  <a:alpha val="1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microparticle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actuated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push and pull force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robot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matches the axis of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fr-FR" sz="1600" dirty="0"/>
          </a:p>
          <a:p>
            <a:pPr>
              <a:buFont typeface="Wingdings" panose="05000000000000000000" pitchFamily="2" charset="2"/>
              <a:buChar char="q"/>
            </a:pPr>
            <a:endParaRPr lang="fr-FR" sz="1600" dirty="0"/>
          </a:p>
        </p:txBody>
      </p:sp>
      <p:sp>
        <p:nvSpPr>
          <p:cNvPr id="71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Planning the trajectory in the cochlea</a:t>
            </a:r>
            <a:endParaRPr lang="fr-FR" kern="0" dirty="0"/>
          </a:p>
        </p:txBody>
      </p:sp>
      <p:sp>
        <p:nvSpPr>
          <p:cNvPr id="72" name="Espace réservé du numéro de diapositive 4"/>
          <p:cNvSpPr txBox="1">
            <a:spLocks/>
          </p:cNvSpPr>
          <p:nvPr/>
        </p:nvSpPr>
        <p:spPr bwMode="auto">
          <a:xfrm>
            <a:off x="25152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1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n film 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1844675"/>
            <a:ext cx="6912769" cy="3885584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Experimental</a:t>
            </a:r>
            <a:r>
              <a:rPr lang="fr-FR" dirty="0"/>
              <a:t> validation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 bwMode="auto">
          <a:xfrm>
            <a:off x="683567" y="1196752"/>
            <a:ext cx="741682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fr-F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 in a W-</a:t>
            </a:r>
            <a:r>
              <a:rPr lang="fr-F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shaped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canal :</a:t>
            </a: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kern="0" dirty="0" smtClean="0"/>
          </a:p>
          <a:p>
            <a:pPr marL="0" indent="0">
              <a:buFont typeface="Wingdings" pitchFamily="2" charset="2"/>
              <a:buNone/>
            </a:pPr>
            <a:endParaRPr lang="fr-FR" kern="0" dirty="0" smtClean="0"/>
          </a:p>
          <a:p>
            <a:pPr marL="0" indent="0">
              <a:buFont typeface="Wingdings" pitchFamily="2" charset="2"/>
              <a:buNone/>
            </a:pPr>
            <a:endParaRPr lang="fr-FR" kern="0" dirty="0"/>
          </a:p>
        </p:txBody>
      </p:sp>
      <p:pic>
        <p:nvPicPr>
          <p:cNvPr id="7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8" name="Espace réservé du numéro de diapositive 4"/>
          <p:cNvSpPr txBox="1">
            <a:spLocks/>
          </p:cNvSpPr>
          <p:nvPr/>
        </p:nvSpPr>
        <p:spPr bwMode="auto">
          <a:xfrm>
            <a:off x="25152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5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196752"/>
            <a:ext cx="8280919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motorized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permanent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force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manipulator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stable point in 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workspace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focus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closed-loop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kinematics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5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6" name="Espace réservé du numéro de diapositive 4"/>
          <p:cNvSpPr txBox="1">
            <a:spLocks/>
          </p:cNvSpPr>
          <p:nvPr/>
        </p:nvSpPr>
        <p:spPr bwMode="auto">
          <a:xfrm>
            <a:off x="25152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97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196752"/>
            <a:ext cx="8280919" cy="5256584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fr-FR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fr-FR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5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4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281980" y="5098702"/>
            <a:ext cx="1409700" cy="490538"/>
          </a:xfrm>
          <a:prstGeom prst="rect">
            <a:avLst/>
          </a:prstGeom>
        </p:spPr>
        <p:txBody>
          <a:bodyPr wrap="square"/>
          <a:lstStyle/>
          <a:p>
            <a:pPr algn="l">
              <a:defRPr/>
            </a:pPr>
            <a:fld id="{4F46212D-3FB8-4C5B-AD05-2A5963C4E784}" type="slidenum">
              <a:rPr lang="de-DE"/>
              <a:pPr algn="l">
                <a:defRPr/>
              </a:pPr>
              <a:t>2</a:t>
            </a:fld>
            <a:endParaRPr lang="de-DE" dirty="0"/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200" dirty="0" smtClean="0"/>
              <a:t>Outline</a:t>
            </a:r>
            <a:endParaRPr lang="en-US" sz="3200" dirty="0"/>
          </a:p>
        </p:txBody>
      </p:sp>
      <p:pic>
        <p:nvPicPr>
          <p:cNvPr id="7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151062" y="1772816"/>
            <a:ext cx="7992938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90000"/>
              </a:buClr>
              <a:buFont typeface="Wingdings" panose="05000000000000000000" pitchFamily="2" charset="2"/>
              <a:buChar char="ü"/>
              <a:defRPr sz="24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90000"/>
              </a:buClr>
              <a:buFont typeface="Wingdings" panose="05000000000000000000" pitchFamily="2" charset="2"/>
              <a:buChar char="Ø"/>
              <a:defRPr sz="2000">
                <a:solidFill>
                  <a:srgbClr val="002060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90000"/>
              </a:buClr>
              <a:buFont typeface="Wingdings" panose="05000000000000000000" pitchFamily="2" charset="2"/>
              <a:buChar char="o"/>
              <a:defRPr sz="1600">
                <a:solidFill>
                  <a:srgbClr val="002060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90000"/>
              </a:buClr>
              <a:buFont typeface="Wingdings" panose="05000000000000000000" pitchFamily="2" charset="2"/>
              <a:buChar char="n"/>
              <a:defRPr sz="1400">
                <a:solidFill>
                  <a:srgbClr val="002060"/>
                </a:solidFill>
                <a:latin typeface="+mn-lt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B90000"/>
              </a:buClr>
              <a:buFont typeface="Wingdings" panose="05000000000000000000" pitchFamily="2" charset="2"/>
              <a:buChar char="§"/>
              <a:defRPr sz="1400">
                <a:solidFill>
                  <a:srgbClr val="002060"/>
                </a:solidFill>
                <a:latin typeface="+mn-lt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romanUcPeriod"/>
              <a:defRPr/>
            </a:pPr>
            <a:endParaRPr lang="fr-FR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  <a:defRPr/>
            </a:pP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endParaRPr lang="en-US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romanUcPeriod"/>
              <a:defRPr/>
            </a:pP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Existing </a:t>
            </a: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and magnetic actuator systems </a:t>
            </a:r>
          </a:p>
          <a:p>
            <a:pPr marL="457200" indent="-457200">
              <a:buFont typeface="Wingdings" panose="05000000000000000000" pitchFamily="2" charset="2"/>
              <a:buAutoNum type="romanUcPeriod"/>
              <a:defRPr/>
            </a:pP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Permanent </a:t>
            </a: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 actuator</a:t>
            </a:r>
          </a:p>
          <a:p>
            <a:pPr marL="457200" indent="-457200">
              <a:buFont typeface="Wingdings" panose="05000000000000000000" pitchFamily="2" charset="2"/>
              <a:buAutoNum type="romanUcPeriod"/>
              <a:defRPr/>
            </a:pP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</a:t>
            </a:r>
            <a:r>
              <a:rPr 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2800" kern="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defRPr/>
            </a:pPr>
            <a:endParaRPr lang="en-US" sz="28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5895740"/>
            <a:ext cx="1247774" cy="773620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6119313" y="12772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Vestibular neuritis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75879" y="1638483"/>
          <a:ext cx="3411132" cy="3411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résentation" r:id="rId5" imgW="4570330" imgH="4572099" progId="PowerPoint.Show.8">
                  <p:embed/>
                </p:oleObj>
              </mc:Choice>
              <mc:Fallback>
                <p:oleObj name="Présentation" r:id="rId5" imgW="4570330" imgH="4572099" progId="PowerPoint.Show.8">
                  <p:embed/>
                  <p:pic>
                    <p:nvPicPr>
                      <p:cNvPr id="3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879" y="1638483"/>
                        <a:ext cx="3411132" cy="34111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5"/>
          <p:cNvCxnSpPr/>
          <p:nvPr/>
        </p:nvCxnSpPr>
        <p:spPr bwMode="auto">
          <a:xfrm flipV="1">
            <a:off x="5731046" y="5034436"/>
            <a:ext cx="1792423" cy="5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6"/>
          <p:cNvCxnSpPr/>
          <p:nvPr/>
        </p:nvCxnSpPr>
        <p:spPr bwMode="auto">
          <a:xfrm flipH="1">
            <a:off x="7715995" y="3389059"/>
            <a:ext cx="960" cy="15013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84168" y="5049614"/>
            <a:ext cx="1191649" cy="46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entury Gothic" pitchFamily="34" charset="0"/>
              </a:rPr>
              <a:t>8</a:t>
            </a:r>
            <a:r>
              <a:rPr lang="fr-FR" b="1" dirty="0">
                <a:latin typeface="Century Gothic" pitchFamily="34" charset="0"/>
              </a:rPr>
              <a:t> </a:t>
            </a:r>
            <a:r>
              <a:rPr lang="fr-FR" dirty="0">
                <a:latin typeface="Century Gothic" pitchFamily="34" charset="0"/>
              </a:rPr>
              <a:t>mm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596336" y="3775671"/>
            <a:ext cx="725003" cy="117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entury Gothic" pitchFamily="34" charset="0"/>
              </a:rPr>
              <a:t>3.5 mm</a:t>
            </a:r>
          </a:p>
        </p:txBody>
      </p:sp>
      <p:pic>
        <p:nvPicPr>
          <p:cNvPr id="32" name="Picture 19" descr="projet medel.jpg"/>
          <p:cNvPicPr>
            <a:picLocks noChangeAspect="1"/>
          </p:cNvPicPr>
          <p:nvPr/>
        </p:nvPicPr>
        <p:blipFill>
          <a:blip r:embed="rId7" cstate="print"/>
          <a:srcRect l="8197" t="19672" b="10384"/>
          <a:stretch>
            <a:fillRect/>
          </a:stretch>
        </p:blipFill>
        <p:spPr bwMode="auto">
          <a:xfrm>
            <a:off x="827584" y="1434036"/>
            <a:ext cx="4608512" cy="263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83568" y="4293096"/>
            <a:ext cx="5040560" cy="193516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 of the 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hearing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balance                              sens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Blood-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perilymph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exchanges                                                                        and 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lang="fr-F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biodisponibilty</a:t>
            </a:r>
            <a:endParaRPr lang="fr-FR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fr-FR" sz="18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fr-FR" sz="18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marL="0" indent="0" eaLnBrk="1" hangingPunct="1">
              <a:buNone/>
            </a:pPr>
            <a:endParaRPr lang="fr-FR" sz="2000" dirty="0" smtClean="0">
              <a:latin typeface="Century Gothic" pitchFamily="34" charset="0"/>
              <a:cs typeface="Arial" pitchFamily="34" charset="0"/>
            </a:endParaRPr>
          </a:p>
          <a:p>
            <a:pPr eaLnBrk="1" hangingPunct="1"/>
            <a:endParaRPr lang="fr-FR" sz="2000" dirty="0" smtClean="0">
              <a:latin typeface="Century Gothic" pitchFamily="34" charset="0"/>
              <a:cs typeface="Arial" pitchFamily="34" charset="0"/>
            </a:endParaRPr>
          </a:p>
          <a:p>
            <a:pPr eaLnBrk="1" hangingPunct="1"/>
            <a:endParaRPr lang="fr-FR" sz="2000" dirty="0" smtClean="0"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23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r-FR" kern="0" dirty="0" smtClean="0"/>
              <a:t>Obstacles of </a:t>
            </a:r>
            <a:r>
              <a:rPr lang="fr-FR" kern="0" dirty="0" err="1" smtClean="0"/>
              <a:t>drug</a:t>
            </a:r>
            <a:r>
              <a:rPr lang="fr-FR" kern="0" dirty="0" smtClean="0"/>
              <a:t> </a:t>
            </a:r>
            <a:r>
              <a:rPr lang="fr-FR" kern="0" dirty="0" err="1" smtClean="0"/>
              <a:t>delivery</a:t>
            </a:r>
            <a:endParaRPr lang="fr-FR" kern="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353" y="3389058"/>
            <a:ext cx="1862176" cy="1502155"/>
          </a:xfrm>
          <a:prstGeom prst="rect">
            <a:avLst/>
          </a:prstGeom>
        </p:spPr>
      </p:pic>
      <p:sp>
        <p:nvSpPr>
          <p:cNvPr id="27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/>
              <a:t>3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5118779" y="3345047"/>
            <a:ext cx="3701693" cy="2532225"/>
            <a:chOff x="251520" y="2266194"/>
            <a:chExt cx="5256584" cy="3971118"/>
          </a:xfrm>
        </p:grpSpPr>
        <p:pic>
          <p:nvPicPr>
            <p:cNvPr id="30" name="Picture 10" descr="tonotopiebis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1520" y="2266194"/>
              <a:ext cx="5256584" cy="3971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Arc plein 32"/>
            <p:cNvSpPr/>
            <p:nvPr/>
          </p:nvSpPr>
          <p:spPr>
            <a:xfrm flipH="1">
              <a:off x="2585776" y="2871333"/>
              <a:ext cx="2567160" cy="2242716"/>
            </a:xfrm>
            <a:prstGeom prst="blockArc">
              <a:avLst>
                <a:gd name="adj1" fmla="val 16290416"/>
                <a:gd name="adj2" fmla="val 60960"/>
                <a:gd name="adj3" fmla="val 14401"/>
              </a:avLst>
            </a:prstGeom>
            <a:solidFill>
              <a:srgbClr val="00FF00">
                <a:alpha val="57000"/>
              </a:srgbClr>
            </a:solidFill>
            <a:ln>
              <a:solidFill>
                <a:srgbClr val="00FF00"/>
              </a:solidFill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Arc plein 33"/>
            <p:cNvSpPr/>
            <p:nvPr/>
          </p:nvSpPr>
          <p:spPr>
            <a:xfrm rot="10456676" flipH="1">
              <a:off x="2539324" y="3168311"/>
              <a:ext cx="1778946" cy="1654634"/>
            </a:xfrm>
            <a:prstGeom prst="blockArc">
              <a:avLst>
                <a:gd name="adj1" fmla="val 10635707"/>
                <a:gd name="adj2" fmla="val 161083"/>
                <a:gd name="adj3" fmla="val 21185"/>
              </a:avLst>
            </a:prstGeom>
            <a:solidFill>
              <a:srgbClr val="00FF00">
                <a:alpha val="57000"/>
              </a:srgbClr>
            </a:solidFill>
            <a:ln>
              <a:solidFill>
                <a:srgbClr val="00FF00"/>
              </a:solidFill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Arc plein 34"/>
            <p:cNvSpPr/>
            <p:nvPr/>
          </p:nvSpPr>
          <p:spPr>
            <a:xfrm rot="20746575" flipH="1">
              <a:off x="3247752" y="3442097"/>
              <a:ext cx="1068879" cy="968744"/>
            </a:xfrm>
            <a:prstGeom prst="blockArc">
              <a:avLst>
                <a:gd name="adj1" fmla="val 10473473"/>
                <a:gd name="adj2" fmla="val 510046"/>
                <a:gd name="adj3" fmla="val 38110"/>
              </a:avLst>
            </a:prstGeom>
            <a:solidFill>
              <a:srgbClr val="00FF00">
                <a:alpha val="57000"/>
              </a:srgbClr>
            </a:solidFill>
            <a:ln>
              <a:solidFill>
                <a:srgbClr val="00FF00"/>
              </a:solidFill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23528" y="2780928"/>
              <a:ext cx="2808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rgbClr val="00FF00"/>
                  </a:solidFill>
                </a:rPr>
                <a:t>Impaired</a:t>
              </a:r>
              <a:r>
                <a:rPr lang="fr-FR" sz="2000" b="1" dirty="0" smtClean="0">
                  <a:solidFill>
                    <a:srgbClr val="00FF00"/>
                  </a:solidFill>
                </a:rPr>
                <a:t> </a:t>
              </a:r>
              <a:r>
                <a:rPr lang="fr-FR" sz="2000" b="1" dirty="0" err="1" smtClean="0">
                  <a:solidFill>
                    <a:srgbClr val="00FF00"/>
                  </a:solidFill>
                </a:rPr>
                <a:t>region</a:t>
              </a:r>
              <a:endParaRPr lang="fr-FR" sz="2000" b="1" dirty="0">
                <a:solidFill>
                  <a:srgbClr val="00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4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41" name="AutoShape 5" descr="Résultat de recherche d'images pour &quot;magnetic guidance of cochlear implant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7147" name="AutoShape 11" descr="Résultat de recherche d'images pour &quot;magnetic guidance of cochlear implant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986889" y="1280044"/>
            <a:ext cx="3532554" cy="2693913"/>
            <a:chOff x="5004048" y="980728"/>
            <a:chExt cx="3532554" cy="2693913"/>
          </a:xfrm>
        </p:grpSpPr>
        <p:pic>
          <p:nvPicPr>
            <p:cNvPr id="347145" name="Picture 9" descr="Résultat de recherche d'images pour &quot;magnetic guidance of cochlear implants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92080" y="1988840"/>
              <a:ext cx="1680186" cy="1224136"/>
            </a:xfrm>
            <a:prstGeom prst="rect">
              <a:avLst/>
            </a:prstGeom>
            <a:noFill/>
          </p:spPr>
        </p:pic>
        <p:pic>
          <p:nvPicPr>
            <p:cNvPr id="347143" name="Picture 7" descr="Résultat de recherche d'images pour &quot;magnetic guidance of cochlear implants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980728"/>
              <a:ext cx="1948379" cy="1602549"/>
            </a:xfrm>
            <a:prstGeom prst="rect">
              <a:avLst/>
            </a:prstGeom>
            <a:noFill/>
          </p:spPr>
        </p:pic>
        <p:pic>
          <p:nvPicPr>
            <p:cNvPr id="347149" name="Picture 13" descr="Résultat de recherche d'images pour &quot;magnetic guidance of cochlear implants&quot;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2280" y="1052736"/>
              <a:ext cx="1444322" cy="2160240"/>
            </a:xfrm>
            <a:prstGeom prst="rect">
              <a:avLst/>
            </a:prstGeom>
            <a:noFill/>
          </p:spPr>
        </p:pic>
        <p:sp>
          <p:nvSpPr>
            <p:cNvPr id="12" name="ZoneTexte 11"/>
            <p:cNvSpPr txBox="1"/>
            <p:nvPr/>
          </p:nvSpPr>
          <p:spPr>
            <a:xfrm>
              <a:off x="5292080" y="3212976"/>
              <a:ext cx="3240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Magnetic guidance of </a:t>
              </a:r>
              <a:r>
                <a:rPr lang="fr-FR" sz="1200" dirty="0" err="1" smtClean="0"/>
                <a:t>cochlear</a:t>
              </a:r>
              <a:r>
                <a:rPr lang="fr-FR" sz="1200" dirty="0" smtClean="0"/>
                <a:t> implants </a:t>
              </a:r>
            </a:p>
            <a:p>
              <a:r>
                <a:rPr lang="fr-FR" sz="1200" dirty="0" smtClean="0"/>
                <a:t>(J. Abbott, </a:t>
              </a:r>
              <a:r>
                <a:rPr lang="fr-FR" sz="1200" i="1" dirty="0" smtClean="0"/>
                <a:t>J. Med. </a:t>
              </a:r>
              <a:r>
                <a:rPr lang="fr-FR" sz="1200" i="1" dirty="0" err="1" smtClean="0"/>
                <a:t>Devices</a:t>
              </a:r>
              <a:r>
                <a:rPr lang="fr-FR" sz="1200" dirty="0" smtClean="0"/>
                <a:t>, 2012)</a:t>
              </a:r>
              <a:endParaRPr lang="fr-FR" sz="1200" dirty="0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1961078" y="5672532"/>
            <a:ext cx="468052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2250014" y="3973957"/>
            <a:ext cx="4332300" cy="2621905"/>
            <a:chOff x="4716016" y="3933056"/>
            <a:chExt cx="4332300" cy="2621905"/>
          </a:xfrm>
        </p:grpSpPr>
        <p:sp>
          <p:nvSpPr>
            <p:cNvPr id="16" name="Rectangle 15"/>
            <p:cNvSpPr/>
            <p:nvPr/>
          </p:nvSpPr>
          <p:spPr>
            <a:xfrm>
              <a:off x="5004048" y="6093296"/>
              <a:ext cx="39604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Magnetic Injection of </a:t>
              </a:r>
              <a:r>
                <a:rPr lang="en-US" sz="1200" dirty="0" err="1" smtClean="0"/>
                <a:t>Nanoparticles</a:t>
              </a:r>
              <a:r>
                <a:rPr lang="en-US" sz="1200" dirty="0" smtClean="0"/>
                <a:t> into Rat Inner Ears </a:t>
              </a:r>
            </a:p>
            <a:p>
              <a:r>
                <a:rPr lang="en-US" sz="1200" dirty="0" smtClean="0"/>
                <a:t>(B. Shapiro, </a:t>
              </a:r>
              <a:r>
                <a:rPr lang="en-US" sz="1200" i="1" dirty="0" smtClean="0"/>
                <a:t>IEEE Trans. Magnetics, </a:t>
              </a:r>
              <a:r>
                <a:rPr lang="en-US" sz="1200" dirty="0" smtClean="0"/>
                <a:t>2013)</a:t>
              </a:r>
            </a:p>
          </p:txBody>
        </p:sp>
        <p:pic>
          <p:nvPicPr>
            <p:cNvPr id="347151" name="Picture 15" descr="Résultat de recherche d'images pour &quot;magnetic injection of nanoparticles&quot;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3933056"/>
              <a:ext cx="4332300" cy="2088232"/>
            </a:xfrm>
            <a:prstGeom prst="rect">
              <a:avLst/>
            </a:prstGeom>
            <a:noFill/>
          </p:spPr>
        </p:pic>
      </p:grpSp>
      <p:grpSp>
        <p:nvGrpSpPr>
          <p:cNvPr id="28" name="Groupe 27"/>
          <p:cNvGrpSpPr/>
          <p:nvPr/>
        </p:nvGrpSpPr>
        <p:grpSpPr>
          <a:xfrm>
            <a:off x="4710106" y="1287627"/>
            <a:ext cx="4032448" cy="2405881"/>
            <a:chOff x="611560" y="3789040"/>
            <a:chExt cx="4032448" cy="2405881"/>
          </a:xfrm>
        </p:grpSpPr>
        <p:pic>
          <p:nvPicPr>
            <p:cNvPr id="347152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1560" y="3789040"/>
              <a:ext cx="1921347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7154" name="Picture 18"/>
            <p:cNvPicPr>
              <a:picLocks noChangeAspect="1" noChangeArrowheads="1"/>
            </p:cNvPicPr>
            <p:nvPr/>
          </p:nvPicPr>
          <p:blipFill>
            <a:blip r:embed="rId8" cstate="print">
              <a:lum bright="4000" contrast="4000"/>
            </a:blip>
            <a:srcRect/>
            <a:stretch>
              <a:fillRect/>
            </a:stretch>
          </p:blipFill>
          <p:spPr bwMode="auto">
            <a:xfrm>
              <a:off x="2483768" y="3807883"/>
              <a:ext cx="1385754" cy="183408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47153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5400000">
              <a:off x="3026903" y="4419299"/>
              <a:ext cx="1872208" cy="654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Ellipse 21"/>
            <p:cNvSpPr/>
            <p:nvPr/>
          </p:nvSpPr>
          <p:spPr bwMode="auto">
            <a:xfrm>
              <a:off x="3059832" y="4797152"/>
              <a:ext cx="288032" cy="216024"/>
            </a:xfrm>
            <a:prstGeom prst="ellips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4" name="Connecteur droit avec flèche 23"/>
            <p:cNvCxnSpPr/>
            <p:nvPr/>
          </p:nvCxnSpPr>
          <p:spPr bwMode="auto">
            <a:xfrm flipV="1">
              <a:off x="3297122" y="4621237"/>
              <a:ext cx="288032" cy="216024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683568" y="5733256"/>
              <a:ext cx="39604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Magnetic Delivery of </a:t>
              </a:r>
              <a:r>
                <a:rPr lang="en-US" sz="1200" dirty="0" err="1" smtClean="0"/>
                <a:t>Nanoparticles</a:t>
              </a:r>
              <a:r>
                <a:rPr lang="en-US" sz="1200" dirty="0" smtClean="0"/>
                <a:t> Driven by Solenoids </a:t>
              </a:r>
            </a:p>
            <a:p>
              <a:r>
                <a:rPr lang="en-US" sz="1200" dirty="0" smtClean="0"/>
                <a:t>(B. Nguyen, </a:t>
              </a:r>
              <a:r>
                <a:rPr lang="en-US" sz="1200" i="1" dirty="0" smtClean="0"/>
                <a:t>IEEE  </a:t>
              </a:r>
              <a:r>
                <a:rPr lang="en-US" sz="1200" i="1" dirty="0" err="1" smtClean="0"/>
                <a:t>Nanomed</a:t>
              </a:r>
              <a:r>
                <a:rPr lang="en-US" sz="1200" i="1" dirty="0" smtClean="0"/>
                <a:t>, </a:t>
              </a:r>
              <a:r>
                <a:rPr lang="en-US" sz="1200" dirty="0" smtClean="0"/>
                <a:t>2014)</a:t>
              </a:r>
            </a:p>
          </p:txBody>
        </p:sp>
      </p:grpSp>
      <p:sp>
        <p:nvSpPr>
          <p:cNvPr id="31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r-FR" kern="0" dirty="0" err="1" smtClean="0"/>
              <a:t>Robotic</a:t>
            </a:r>
            <a:r>
              <a:rPr lang="fr-FR" kern="0" dirty="0" smtClean="0"/>
              <a:t> </a:t>
            </a:r>
            <a:r>
              <a:rPr lang="fr-FR" kern="0" dirty="0" err="1" smtClean="0"/>
              <a:t>systems</a:t>
            </a:r>
            <a:r>
              <a:rPr lang="fr-FR" kern="0" dirty="0" smtClean="0"/>
              <a:t> : State of the art</a:t>
            </a:r>
            <a:endParaRPr lang="fr-FR" kern="0" dirty="0"/>
          </a:p>
        </p:txBody>
      </p:sp>
      <p:sp>
        <p:nvSpPr>
          <p:cNvPr id="30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4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 bwMode="auto">
          <a:xfrm>
            <a:off x="683568" y="1196752"/>
            <a:ext cx="8280919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ü"/>
              <a:defRPr lang="fr-FR" sz="200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66FF"/>
              </a:buClr>
              <a:buFont typeface="Arial" pitchFamily="34" charset="0"/>
              <a:buChar char="•"/>
              <a:def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to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attractive and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pushing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force on the </a:t>
            </a:r>
            <a:r>
              <a:rPr lang="fr-FR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fr-FR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axis</a:t>
            </a:r>
          </a:p>
          <a:p>
            <a:endParaRPr lang="fr-FR" sz="16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fr-FR" sz="16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fr-FR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fr-FR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fr-FR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8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less bulky magnet</a:t>
            </a:r>
            <a:endParaRPr lang="fr-FR" sz="18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fr-FR" sz="18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8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fr-FR" sz="18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gradient and force</a:t>
            </a:r>
          </a:p>
          <a:p>
            <a:r>
              <a:rPr lang="en-US" sz="18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Exposure </a:t>
            </a:r>
            <a:r>
              <a:rPr lang="en-US" sz="1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is significantly reduced</a:t>
            </a:r>
            <a:endParaRPr lang="fr-FR" sz="18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kern="0" dirty="0" smtClean="0">
                <a:solidFill>
                  <a:schemeClr val="tx1"/>
                </a:solidFill>
              </a:rPr>
              <a:t>                          </a:t>
            </a:r>
            <a:endParaRPr lang="fr-FR" sz="1800" kern="0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69" y="1976782"/>
            <a:ext cx="1005377" cy="1226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69426" y="2520308"/>
            <a:ext cx="1215541" cy="190500"/>
          </a:xfrm>
          <a:prstGeom prst="rect">
            <a:avLst/>
          </a:prstGeom>
          <a:gradFill flip="none" rotWithShape="1">
            <a:gsLst>
              <a:gs pos="29000">
                <a:srgbClr val="FF0000"/>
              </a:gs>
              <a:gs pos="3000">
                <a:srgbClr val="00B0F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084967" y="2520308"/>
            <a:ext cx="333375" cy="190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413262" y="2520308"/>
            <a:ext cx="1152525" cy="1905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5000">
                <a:srgbClr val="17B13C"/>
              </a:gs>
              <a:gs pos="25000">
                <a:srgbClr val="17B13C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566422" y="2520308"/>
            <a:ext cx="333375" cy="190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897257" y="2520943"/>
            <a:ext cx="1915103" cy="190500"/>
          </a:xfrm>
          <a:prstGeom prst="rect">
            <a:avLst/>
          </a:prstGeom>
          <a:gradFill flip="none" rotWithShape="1">
            <a:gsLst>
              <a:gs pos="50000">
                <a:schemeClr val="accent2"/>
              </a:gs>
              <a:gs pos="0">
                <a:srgbClr val="00B0F0"/>
              </a:gs>
              <a:gs pos="100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870061" y="2710808"/>
            <a:ext cx="124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force 1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629348" y="1844825"/>
            <a:ext cx="124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point 1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110803" y="1844824"/>
            <a:ext cx="124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point 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880330" y="2741231"/>
            <a:ext cx="124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force2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67218" y="2739960"/>
            <a:ext cx="124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Pushing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force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870061" y="3479658"/>
            <a:ext cx="42548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898058" y="3120725"/>
            <a:ext cx="6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 bwMode="auto">
          <a:xfrm>
            <a:off x="1488436" y="2358072"/>
            <a:ext cx="1440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0" i="0" strike="noStrike" kern="0" cap="none" spc="0" normalizeH="0" baseline="0" noProof="0" dirty="0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j-cs"/>
              </a:rPr>
              <a:t>𝜃</a:t>
            </a:r>
            <a:endParaRPr kumimoji="0" lang="fr-FR" sz="1200" b="0" i="0" strike="noStrike" kern="0" cap="none" spc="0" normalizeH="0" baseline="0" noProof="0" dirty="0" smtClean="0"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uLnTx/>
              <a:uFillTx/>
              <a:ea typeface="+mj-ea"/>
              <a:cs typeface="+mj-cs"/>
            </a:endParaRPr>
          </a:p>
        </p:txBody>
      </p:sp>
      <p:sp>
        <p:nvSpPr>
          <p:cNvPr id="26" name="Arc 25"/>
          <p:cNvSpPr/>
          <p:nvPr/>
        </p:nvSpPr>
        <p:spPr bwMode="auto">
          <a:xfrm>
            <a:off x="1533082" y="2480838"/>
            <a:ext cx="216024" cy="219466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r-FR" kern="0" dirty="0" err="1"/>
              <a:t>Using</a:t>
            </a:r>
            <a:r>
              <a:rPr lang="fr-FR" kern="0" dirty="0"/>
              <a:t> a </a:t>
            </a:r>
            <a:r>
              <a:rPr lang="fr-FR" kern="0" dirty="0" err="1"/>
              <a:t>two</a:t>
            </a:r>
            <a:r>
              <a:rPr lang="fr-FR" kern="0" dirty="0"/>
              <a:t> permanent </a:t>
            </a:r>
            <a:r>
              <a:rPr lang="fr-FR" kern="0" dirty="0" err="1"/>
              <a:t>magnets</a:t>
            </a:r>
            <a:r>
              <a:rPr lang="fr-FR" kern="0" dirty="0"/>
              <a:t> </a:t>
            </a:r>
            <a:r>
              <a:rPr lang="fr-FR" kern="0" dirty="0" err="1"/>
              <a:t>actuator</a:t>
            </a:r>
            <a:endParaRPr lang="fr-FR" kern="0" dirty="0"/>
          </a:p>
        </p:txBody>
      </p:sp>
      <p:pic>
        <p:nvPicPr>
          <p:cNvPr id="29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31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5</a:t>
            </a:r>
            <a:endParaRPr lang="de-DE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3767056"/>
            <a:ext cx="1805389" cy="2875685"/>
          </a:xfrm>
          <a:prstGeom prst="rect">
            <a:avLst/>
          </a:prstGeom>
        </p:spPr>
      </p:pic>
      <p:sp>
        <p:nvSpPr>
          <p:cNvPr id="33" name="Ellipse 32"/>
          <p:cNvSpPr/>
          <p:nvPr/>
        </p:nvSpPr>
        <p:spPr bwMode="auto">
          <a:xfrm>
            <a:off x="7452320" y="4709532"/>
            <a:ext cx="57999" cy="7466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89953">
            <a:off x="7835311" y="4375988"/>
            <a:ext cx="1097868" cy="13767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223704">
            <a:off x="7835311" y="5006119"/>
            <a:ext cx="1097868" cy="13767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4661629"/>
            <a:ext cx="1097868" cy="137674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 bwMode="auto">
          <a:xfrm>
            <a:off x="6300192" y="3858470"/>
            <a:ext cx="22243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b="1" kern="0" noProof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ea typeface="+mj-ea"/>
                <a:cs typeface="+mj-cs"/>
              </a:rPr>
              <a:t>Left</a:t>
            </a:r>
            <a:r>
              <a:rPr lang="fr-FR" sz="1400" b="1" kern="0" noProof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ea typeface="+mj-ea"/>
                <a:cs typeface="+mj-cs"/>
              </a:rPr>
              <a:t> </a:t>
            </a:r>
            <a:r>
              <a:rPr lang="fr-FR" sz="1400" b="1" kern="0" noProof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ea typeface="+mj-ea"/>
                <a:cs typeface="+mj-cs"/>
              </a:rPr>
              <a:t>ear</a:t>
            </a:r>
            <a:endParaRPr kumimoji="0" lang="fr-FR" sz="1400" b="1" i="0" strike="noStrike" kern="0" cap="none" spc="0" normalizeH="0" baseline="0" noProof="0" dirty="0" smtClean="0"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uLnTx/>
              <a:uFillTx/>
              <a:ea typeface="+mj-ea"/>
              <a:cs typeface="+mj-cs"/>
            </a:endParaRPr>
          </a:p>
        </p:txBody>
      </p:sp>
      <p:sp>
        <p:nvSpPr>
          <p:cNvPr id="38" name="ZoneTexte 37"/>
          <p:cNvSpPr txBox="1"/>
          <p:nvPr/>
        </p:nvSpPr>
        <p:spPr bwMode="auto">
          <a:xfrm>
            <a:off x="4770450" y="3841822"/>
            <a:ext cx="18273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strike="noStrike" kern="0" cap="none" spc="0" normalizeH="0" baseline="0" noProof="0" dirty="0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+mn-lt"/>
                <a:ea typeface="+mj-ea"/>
                <a:cs typeface="+mj-cs"/>
              </a:rPr>
              <a:t>Right </a:t>
            </a:r>
            <a:r>
              <a:rPr kumimoji="0" lang="fr-FR" sz="1400" b="1" i="0" strike="noStrike" kern="0" cap="none" spc="0" normalizeH="0" baseline="0" noProof="0" dirty="0" err="1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+mn-lt"/>
                <a:ea typeface="+mj-ea"/>
                <a:cs typeface="+mj-cs"/>
              </a:rPr>
              <a:t>ear</a:t>
            </a:r>
            <a:endParaRPr kumimoji="0" lang="fr-FR" sz="1400" b="1" i="0" strike="noStrike" kern="0" cap="none" spc="0" normalizeH="0" baseline="0" noProof="0" dirty="0" smtClean="0"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95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9" grpId="0"/>
      <p:bldP spid="33" grpId="0" animBg="1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simulation of the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endParaRPr lang="fr-FR" sz="16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 bwMode="auto">
          <a:xfrm>
            <a:off x="955159" y="4966278"/>
            <a:ext cx="417646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kern="0" noProof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Magnets</a:t>
            </a:r>
            <a:r>
              <a:rPr lang="fr-FR" kern="0" noProof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fr-FR" kern="0" noProof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parameters</a:t>
            </a:r>
            <a:r>
              <a:rPr lang="fr-FR" kern="0" noProof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kern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- </a:t>
            </a:r>
            <a:r>
              <a:rPr lang="fr-FR" kern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Length</a:t>
            </a:r>
            <a:r>
              <a:rPr lang="fr-FR" kern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:      50mm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strike="noStrike" kern="0" cap="none" spc="0" normalizeH="0" baseline="0" noProof="0" dirty="0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- </a:t>
            </a:r>
            <a:r>
              <a:rPr lang="fr-FR" kern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fr-FR" b="0" i="0" strike="noStrike" kern="0" cap="none" spc="0" normalizeH="0" baseline="0" noProof="0" dirty="0" err="1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idth</a:t>
            </a:r>
            <a:r>
              <a:rPr kumimoji="0" lang="fr-FR" b="0" i="0" strike="noStrike" kern="0" cap="none" spc="0" normalizeH="0" noProof="0" dirty="0" smtClean="0">
                <a:ln>
                  <a:noFill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:        15mm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kern="0" noProof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- </a:t>
            </a:r>
            <a:r>
              <a:rPr lang="fr-FR" kern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</a:t>
            </a:r>
            <a:r>
              <a:rPr lang="fr-FR" kern="0" noProof="0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hickness</a:t>
            </a:r>
            <a:r>
              <a:rPr lang="fr-FR" kern="0" noProof="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: 15mm</a:t>
            </a:r>
            <a:endParaRPr kumimoji="0" lang="fr-FR" b="0" i="0" strike="noStrike" kern="0" cap="none" spc="0" normalizeH="0" baseline="0" noProof="0" dirty="0" smtClean="0"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" name="Groupe 28"/>
          <p:cNvGrpSpPr/>
          <p:nvPr/>
        </p:nvGrpSpPr>
        <p:grpSpPr>
          <a:xfrm>
            <a:off x="6156176" y="1592696"/>
            <a:ext cx="1890261" cy="2961620"/>
            <a:chOff x="6876256" y="2051556"/>
            <a:chExt cx="1890261" cy="2961620"/>
          </a:xfrm>
        </p:grpSpPr>
        <p:sp>
          <p:nvSpPr>
            <p:cNvPr id="16" name="Forme libre 15"/>
            <p:cNvSpPr/>
            <p:nvPr/>
          </p:nvSpPr>
          <p:spPr bwMode="auto">
            <a:xfrm>
              <a:off x="7236296" y="3059668"/>
              <a:ext cx="1435261" cy="1112915"/>
            </a:xfrm>
            <a:custGeom>
              <a:avLst/>
              <a:gdLst>
                <a:gd name="connsiteX0" fmla="*/ 0 w 1435261"/>
                <a:gd name="connsiteY0" fmla="*/ 1039793 h 1757423"/>
                <a:gd name="connsiteX1" fmla="*/ 405114 w 1435261"/>
                <a:gd name="connsiteY1" fmla="*/ 9646 h 1757423"/>
                <a:gd name="connsiteX2" fmla="*/ 740780 w 1435261"/>
                <a:gd name="connsiteY2" fmla="*/ 981920 h 1757423"/>
                <a:gd name="connsiteX3" fmla="*/ 902826 w 1435261"/>
                <a:gd name="connsiteY3" fmla="*/ 1734274 h 1757423"/>
                <a:gd name="connsiteX4" fmla="*/ 1435261 w 1435261"/>
                <a:gd name="connsiteY4" fmla="*/ 843024 h 1757423"/>
                <a:gd name="connsiteX5" fmla="*/ 1435261 w 1435261"/>
                <a:gd name="connsiteY5" fmla="*/ 843024 h 1757423"/>
                <a:gd name="connsiteX0" fmla="*/ 0 w 1435261"/>
                <a:gd name="connsiteY0" fmla="*/ 1048529 h 1757423"/>
                <a:gd name="connsiteX1" fmla="*/ 405114 w 1435261"/>
                <a:gd name="connsiteY1" fmla="*/ 18382 h 1757423"/>
                <a:gd name="connsiteX2" fmla="*/ 696490 w 1435261"/>
                <a:gd name="connsiteY2" fmla="*/ 938236 h 1757423"/>
                <a:gd name="connsiteX3" fmla="*/ 902826 w 1435261"/>
                <a:gd name="connsiteY3" fmla="*/ 1743010 h 1757423"/>
                <a:gd name="connsiteX4" fmla="*/ 1435261 w 1435261"/>
                <a:gd name="connsiteY4" fmla="*/ 851760 h 1757423"/>
                <a:gd name="connsiteX5" fmla="*/ 1435261 w 1435261"/>
                <a:gd name="connsiteY5" fmla="*/ 851760 h 1757423"/>
                <a:gd name="connsiteX0" fmla="*/ 0 w 1435261"/>
                <a:gd name="connsiteY0" fmla="*/ 1048529 h 1744737"/>
                <a:gd name="connsiteX1" fmla="*/ 405114 w 1435261"/>
                <a:gd name="connsiteY1" fmla="*/ 18382 h 1744737"/>
                <a:gd name="connsiteX2" fmla="*/ 696490 w 1435261"/>
                <a:gd name="connsiteY2" fmla="*/ 938236 h 1744737"/>
                <a:gd name="connsiteX3" fmla="*/ 1056530 w 1435261"/>
                <a:gd name="connsiteY3" fmla="*/ 1730324 h 1744737"/>
                <a:gd name="connsiteX4" fmla="*/ 1435261 w 1435261"/>
                <a:gd name="connsiteY4" fmla="*/ 851760 h 1744737"/>
                <a:gd name="connsiteX5" fmla="*/ 1435261 w 1435261"/>
                <a:gd name="connsiteY5" fmla="*/ 851760 h 1744737"/>
                <a:gd name="connsiteX0" fmla="*/ 0 w 1435261"/>
                <a:gd name="connsiteY0" fmla="*/ 776747 h 1472955"/>
                <a:gd name="connsiteX1" fmla="*/ 408458 w 1435261"/>
                <a:gd name="connsiteY1" fmla="*/ 18382 h 1472955"/>
                <a:gd name="connsiteX2" fmla="*/ 696490 w 1435261"/>
                <a:gd name="connsiteY2" fmla="*/ 666454 h 1472955"/>
                <a:gd name="connsiteX3" fmla="*/ 1056530 w 1435261"/>
                <a:gd name="connsiteY3" fmla="*/ 1458542 h 1472955"/>
                <a:gd name="connsiteX4" fmla="*/ 1435261 w 1435261"/>
                <a:gd name="connsiteY4" fmla="*/ 579978 h 1472955"/>
                <a:gd name="connsiteX5" fmla="*/ 1435261 w 1435261"/>
                <a:gd name="connsiteY5" fmla="*/ 579978 h 1472955"/>
                <a:gd name="connsiteX0" fmla="*/ 0 w 1435261"/>
                <a:gd name="connsiteY0" fmla="*/ 776747 h 1184923"/>
                <a:gd name="connsiteX1" fmla="*/ 408458 w 1435261"/>
                <a:gd name="connsiteY1" fmla="*/ 18382 h 1184923"/>
                <a:gd name="connsiteX2" fmla="*/ 696490 w 1435261"/>
                <a:gd name="connsiteY2" fmla="*/ 666454 h 1184923"/>
                <a:gd name="connsiteX3" fmla="*/ 1056530 w 1435261"/>
                <a:gd name="connsiteY3" fmla="*/ 1170510 h 1184923"/>
                <a:gd name="connsiteX4" fmla="*/ 1435261 w 1435261"/>
                <a:gd name="connsiteY4" fmla="*/ 579978 h 1184923"/>
                <a:gd name="connsiteX5" fmla="*/ 1435261 w 1435261"/>
                <a:gd name="connsiteY5" fmla="*/ 579978 h 1184923"/>
                <a:gd name="connsiteX0" fmla="*/ 0 w 1435261"/>
                <a:gd name="connsiteY0" fmla="*/ 776747 h 1328939"/>
                <a:gd name="connsiteX1" fmla="*/ 408458 w 1435261"/>
                <a:gd name="connsiteY1" fmla="*/ 18382 h 1328939"/>
                <a:gd name="connsiteX2" fmla="*/ 696490 w 1435261"/>
                <a:gd name="connsiteY2" fmla="*/ 666454 h 1328939"/>
                <a:gd name="connsiteX3" fmla="*/ 1056530 w 1435261"/>
                <a:gd name="connsiteY3" fmla="*/ 1314526 h 1328939"/>
                <a:gd name="connsiteX4" fmla="*/ 1435261 w 1435261"/>
                <a:gd name="connsiteY4" fmla="*/ 579978 h 1328939"/>
                <a:gd name="connsiteX5" fmla="*/ 1435261 w 1435261"/>
                <a:gd name="connsiteY5" fmla="*/ 579978 h 1328939"/>
                <a:gd name="connsiteX0" fmla="*/ 0 w 1435261"/>
                <a:gd name="connsiteY0" fmla="*/ 704739 h 1256931"/>
                <a:gd name="connsiteX1" fmla="*/ 336450 w 1435261"/>
                <a:gd name="connsiteY1" fmla="*/ 18382 h 1256931"/>
                <a:gd name="connsiteX2" fmla="*/ 696490 w 1435261"/>
                <a:gd name="connsiteY2" fmla="*/ 594446 h 1256931"/>
                <a:gd name="connsiteX3" fmla="*/ 1056530 w 1435261"/>
                <a:gd name="connsiteY3" fmla="*/ 1242518 h 1256931"/>
                <a:gd name="connsiteX4" fmla="*/ 1435261 w 1435261"/>
                <a:gd name="connsiteY4" fmla="*/ 507970 h 1256931"/>
                <a:gd name="connsiteX5" fmla="*/ 1435261 w 1435261"/>
                <a:gd name="connsiteY5" fmla="*/ 507970 h 1256931"/>
                <a:gd name="connsiteX0" fmla="*/ 0 w 1435261"/>
                <a:gd name="connsiteY0" fmla="*/ 704739 h 1112915"/>
                <a:gd name="connsiteX1" fmla="*/ 336450 w 1435261"/>
                <a:gd name="connsiteY1" fmla="*/ 18382 h 1112915"/>
                <a:gd name="connsiteX2" fmla="*/ 696490 w 1435261"/>
                <a:gd name="connsiteY2" fmla="*/ 594446 h 1112915"/>
                <a:gd name="connsiteX3" fmla="*/ 1056530 w 1435261"/>
                <a:gd name="connsiteY3" fmla="*/ 1098502 h 1112915"/>
                <a:gd name="connsiteX4" fmla="*/ 1435261 w 1435261"/>
                <a:gd name="connsiteY4" fmla="*/ 507970 h 1112915"/>
                <a:gd name="connsiteX5" fmla="*/ 1435261 w 1435261"/>
                <a:gd name="connsiteY5" fmla="*/ 507970 h 111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5261" h="1112915">
                  <a:moveTo>
                    <a:pt x="0" y="704739"/>
                  </a:moveTo>
                  <a:cubicBezTo>
                    <a:pt x="140825" y="194488"/>
                    <a:pt x="220368" y="36764"/>
                    <a:pt x="336450" y="18382"/>
                  </a:cubicBezTo>
                  <a:cubicBezTo>
                    <a:pt x="452532" y="0"/>
                    <a:pt x="576477" y="414426"/>
                    <a:pt x="696490" y="594446"/>
                  </a:cubicBezTo>
                  <a:cubicBezTo>
                    <a:pt x="816503" y="774466"/>
                    <a:pt x="933402" y="1112915"/>
                    <a:pt x="1056530" y="1098502"/>
                  </a:cubicBezTo>
                  <a:cubicBezTo>
                    <a:pt x="1179658" y="1084089"/>
                    <a:pt x="1372139" y="654397"/>
                    <a:pt x="1435261" y="507970"/>
                  </a:cubicBezTo>
                  <a:lnTo>
                    <a:pt x="1435261" y="507970"/>
                  </a:ln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>
                  <a:tab pos="0" algn="l"/>
                </a:tabLst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8" name="Connecteur droit avec flèche 17"/>
            <p:cNvCxnSpPr/>
            <p:nvPr/>
          </p:nvCxnSpPr>
          <p:spPr bwMode="auto">
            <a:xfrm flipH="1">
              <a:off x="7236296" y="3059668"/>
              <a:ext cx="144016" cy="216024"/>
            </a:xfrm>
            <a:prstGeom prst="straightConnector1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Connecteur droit avec flèche 18"/>
            <p:cNvCxnSpPr/>
            <p:nvPr/>
          </p:nvCxnSpPr>
          <p:spPr bwMode="auto">
            <a:xfrm>
              <a:off x="7740352" y="3059668"/>
              <a:ext cx="135632" cy="279648"/>
            </a:xfrm>
            <a:prstGeom prst="straightConnector1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Connecteur droit avec flèche 20"/>
            <p:cNvCxnSpPr/>
            <p:nvPr/>
          </p:nvCxnSpPr>
          <p:spPr bwMode="auto">
            <a:xfrm>
              <a:off x="7956376" y="3923764"/>
              <a:ext cx="135632" cy="279648"/>
            </a:xfrm>
            <a:prstGeom prst="straightConnector1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Connecteur droit avec flèche 22"/>
            <p:cNvCxnSpPr/>
            <p:nvPr/>
          </p:nvCxnSpPr>
          <p:spPr bwMode="auto">
            <a:xfrm flipH="1">
              <a:off x="8460432" y="3995772"/>
              <a:ext cx="144016" cy="216024"/>
            </a:xfrm>
            <a:prstGeom prst="straightConnector1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ZoneTexte 23"/>
            <p:cNvSpPr txBox="1"/>
            <p:nvPr/>
          </p:nvSpPr>
          <p:spPr>
            <a:xfrm>
              <a:off x="6876256" y="2051556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fr-FR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dirty="0" err="1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nodes</a:t>
              </a:r>
              <a:r>
                <a:rPr lang="fr-FR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380312" y="2699628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8100392" y="4283804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884368" y="464384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Stable</a:t>
              </a: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092280" y="234888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Unstable</a:t>
              </a: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31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Results of finite element simulations</a:t>
            </a:r>
            <a:r>
              <a:rPr lang="fr-FR" kern="0" dirty="0" smtClean="0"/>
              <a:t> </a:t>
            </a:r>
            <a:endParaRPr lang="fr-FR" kern="0" dirty="0"/>
          </a:p>
        </p:txBody>
      </p:sp>
      <p:pic>
        <p:nvPicPr>
          <p:cNvPr id="44" name="Espace réservé du contenu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60183" y="1872812"/>
            <a:ext cx="4382706" cy="285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/>
              <a:t>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4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use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permanent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and pull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 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endParaRPr lang="fr-FR" sz="16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11" name="Flèche gauche 10"/>
          <p:cNvSpPr/>
          <p:nvPr/>
        </p:nvSpPr>
        <p:spPr bwMode="auto">
          <a:xfrm>
            <a:off x="251520" y="3284984"/>
            <a:ext cx="755576" cy="720080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12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Results of finite element simulations</a:t>
            </a:r>
            <a:endParaRPr lang="fr-FR" kern="0" dirty="0"/>
          </a:p>
        </p:txBody>
      </p:sp>
      <p:pic>
        <p:nvPicPr>
          <p:cNvPr id="17" name="Espace réservé du contenu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03240" y="1847605"/>
            <a:ext cx="6517232" cy="359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llipse 17"/>
          <p:cNvSpPr/>
          <p:nvPr/>
        </p:nvSpPr>
        <p:spPr bwMode="auto">
          <a:xfrm>
            <a:off x="7596336" y="3432237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46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0.08455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use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permanent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and pull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 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endParaRPr lang="fr-FR" sz="16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4584" y="0"/>
            <a:ext cx="922020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Permanent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b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 smtClean="0">
              <a:solidFill>
                <a:srgbClr val="1D0E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lèche gauche 9"/>
          <p:cNvSpPr/>
          <p:nvPr/>
        </p:nvSpPr>
        <p:spPr bwMode="auto">
          <a:xfrm rot="10800000">
            <a:off x="1115616" y="3284984"/>
            <a:ext cx="755576" cy="720080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12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Results of finite element simulations</a:t>
            </a:r>
            <a:endParaRPr lang="fr-FR" kern="0" dirty="0"/>
          </a:p>
        </p:txBody>
      </p:sp>
      <p:pic>
        <p:nvPicPr>
          <p:cNvPr id="19" name="Espace réservé du contenu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03240" y="1847605"/>
            <a:ext cx="6517232" cy="359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Ellipse 20"/>
          <p:cNvSpPr/>
          <p:nvPr/>
        </p:nvSpPr>
        <p:spPr bwMode="auto">
          <a:xfrm>
            <a:off x="6228184" y="3429000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numéro de diapositive 4"/>
          <p:cNvSpPr txBox="1">
            <a:spLocks/>
          </p:cNvSpPr>
          <p:nvPr/>
        </p:nvSpPr>
        <p:spPr bwMode="auto">
          <a:xfrm>
            <a:off x="28198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46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07101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use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permanent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and pull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forces.  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endParaRPr lang="fr-FR" sz="16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EC5FF-56A6-4DD3-A4F9-4C9B0A367ADE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4584" y="0"/>
            <a:ext cx="922020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Permanent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br>
              <a:rPr lang="fr-FR" dirty="0" smtClean="0">
                <a:solidFill>
                  <a:srgbClr val="1D0E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 smtClean="0">
              <a:solidFill>
                <a:srgbClr val="1D0E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lèche gauche 9"/>
          <p:cNvSpPr/>
          <p:nvPr/>
        </p:nvSpPr>
        <p:spPr bwMode="auto">
          <a:xfrm rot="10800000">
            <a:off x="1115616" y="3284984"/>
            <a:ext cx="755576" cy="720080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 descr="http://ts2.mm.bing.net/th?id=HN.608019794115953253&amp;pid=15.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5912897"/>
            <a:ext cx="1247774" cy="773620"/>
          </a:xfrm>
          <a:prstGeom prst="rect">
            <a:avLst/>
          </a:prstGeom>
          <a:noFill/>
        </p:spPr>
      </p:pic>
      <p:sp>
        <p:nvSpPr>
          <p:cNvPr id="12" name="Titre 2"/>
          <p:cNvSpPr txBox="1">
            <a:spLocks/>
          </p:cNvSpPr>
          <p:nvPr/>
        </p:nvSpPr>
        <p:spPr bwMode="auto">
          <a:xfrm>
            <a:off x="1691680" y="332457"/>
            <a:ext cx="7272808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C00000"/>
                </a:solidFill>
                <a:latin typeface="Arial Narrow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Results of finite element simulations</a:t>
            </a:r>
            <a:endParaRPr lang="fr-FR" kern="0" dirty="0"/>
          </a:p>
        </p:txBody>
      </p:sp>
      <p:pic>
        <p:nvPicPr>
          <p:cNvPr id="19" name="Espace réservé du contenu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03240" y="1847605"/>
            <a:ext cx="6517232" cy="359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Ellipse 20"/>
          <p:cNvSpPr/>
          <p:nvPr/>
        </p:nvSpPr>
        <p:spPr bwMode="auto">
          <a:xfrm>
            <a:off x="5724128" y="3429000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>
                <a:tab pos="0" algn="l"/>
              </a:tabLst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space réservé du numéro de diapositive 4"/>
          <p:cNvSpPr txBox="1">
            <a:spLocks/>
          </p:cNvSpPr>
          <p:nvPr/>
        </p:nvSpPr>
        <p:spPr bwMode="auto">
          <a:xfrm>
            <a:off x="251520" y="5098702"/>
            <a:ext cx="14097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/>
              <a:t>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39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1732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Vrai"/>
  <p:tag name="EMBEDFONTS" val="Faux"/>
  <p:tag name="USEBOLDAMS" val="Faux"/>
  <p:tag name="DEFAULTDISPLAYSOURCE" val="\documentclass{article}&#10;\pagestyle{empty}&#10;\usepackage{amsmath}&#10;\usepackage[latin1]{inputenc}&#10;%\usepackage[usenames]{color}&#10;\usepackage[usenames,dvipsnames]{color}&#10;&#10;&#10;\begin{document}&#10;\color{blue}&#10;\Huge&#10;\begin{equation*}&#10;\mathord{\vec{\mathbf{f}}}_{\mathrm{m}}=V_{\mathrm{m}}(\overrightarrow{\mathrm{M}}\cdot\nabla)\overrightarrow{\mathbf{b}}&#10;\end{equation*}&#10;\end{document}&#10;&#10;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ux"/>
  <p:tag name="DEFAULTTRANSPARENT" val="Faux"/>
  <p:tag name="DEFAULTWORKAROUNDTRANSPARENCYBUG" val="Faux"/>
  <p:tag name="DEFAULTRESOLUTION" val="1200"/>
  <p:tag name="DEFAULTMAGNIFICATION" val="2"/>
  <p:tag name="DEFAULTFONTSIZE" val="10"/>
  <p:tag name="DEFAULTWIDTH" val="446"/>
  <p:tag name="DEFAULTHEIGHT" val="316"/>
</p:tagLst>
</file>

<file path=ppt/theme/theme1.xml><?xml version="1.0" encoding="utf-8"?>
<a:theme xmlns:a="http://schemas.openxmlformats.org/drawingml/2006/main" name="Profil1">
  <a:themeElements>
    <a:clrScheme name="Profil1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>
            <a:tab pos="0" algn="l"/>
          </a:tabLst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>
            <a:tab pos="0" algn="l"/>
          </a:tabLst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fil1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1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1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44290</TotalTime>
  <Words>885</Words>
  <Application>Microsoft Office PowerPoint</Application>
  <PresentationFormat>Affichage à l'écran (4:3)</PresentationFormat>
  <Paragraphs>191</Paragraphs>
  <Slides>14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8" baseType="lpstr">
      <vt:lpstr>Arial</vt:lpstr>
      <vt:lpstr>Arial Narrow</vt:lpstr>
      <vt:lpstr>Calibri</vt:lpstr>
      <vt:lpstr>Cambria Math</vt:lpstr>
      <vt:lpstr>Century Gothic</vt:lpstr>
      <vt:lpstr>SegoeUI</vt:lpstr>
      <vt:lpstr>Symbol</vt:lpstr>
      <vt:lpstr>Times New Roman</vt:lpstr>
      <vt:lpstr>Tw Cen MT Condensed</vt:lpstr>
      <vt:lpstr>Tw Cen MT Condensed Extra Bold</vt:lpstr>
      <vt:lpstr>Verdana</vt:lpstr>
      <vt:lpstr>Wingdings</vt:lpstr>
      <vt:lpstr>Profil1</vt:lpstr>
      <vt:lpstr>Présentation</vt:lpstr>
      <vt:lpstr>Présentation PowerPoint</vt:lpstr>
      <vt:lpstr>Outline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Using a Two Permanent Magnet Actuator   </vt:lpstr>
      <vt:lpstr>Using a Two Permanent Magnet Actuator   </vt:lpstr>
      <vt:lpstr>Results of finite element simulations</vt:lpstr>
      <vt:lpstr>Planning the Trajectory of Scala-Pympani Channel   </vt:lpstr>
      <vt:lpstr>Experimental validation</vt:lpstr>
      <vt:lpstr>Conclusion</vt:lpstr>
      <vt:lpstr>Présentation PowerPoint</vt:lpstr>
    </vt:vector>
  </TitlesOfParts>
  <Company>LME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de la technique  « Laser-Induced Incandescence »  pour caractériser les particules de suies dans un moteur Diesel</dc:title>
  <dc:creator>Laurent ARCESE</dc:creator>
  <cp:lastModifiedBy>Azaddien</cp:lastModifiedBy>
  <cp:revision>2964</cp:revision>
  <cp:lastPrinted>2017-07-06T09:37:43Z</cp:lastPrinted>
  <dcterms:created xsi:type="dcterms:W3CDTF">2006-06-02T06:20:11Z</dcterms:created>
  <dcterms:modified xsi:type="dcterms:W3CDTF">2017-09-25T07:03:15Z</dcterms:modified>
</cp:coreProperties>
</file>